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76" r:id="rId5"/>
    <p:sldId id="260" r:id="rId6"/>
    <p:sldId id="261" r:id="rId7"/>
    <p:sldId id="262" r:id="rId8"/>
    <p:sldId id="273" r:id="rId9"/>
    <p:sldId id="277" r:id="rId10"/>
    <p:sldId id="27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FA4"/>
    <a:srgbClr val="EAF1F6"/>
    <a:srgbClr val="EDF5F7"/>
    <a:srgbClr val="595959"/>
    <a:srgbClr val="CCFF66"/>
    <a:srgbClr val="FF33CC"/>
    <a:srgbClr val="CCFFFF"/>
    <a:srgbClr val="CCECFF"/>
    <a:srgbClr val="33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6" autoAdjust="0"/>
    <p:restoredTop sz="94660"/>
  </p:normalViewPr>
  <p:slideViewPr>
    <p:cSldViewPr>
      <p:cViewPr>
        <p:scale>
          <a:sx n="68" d="100"/>
          <a:sy n="68" d="100"/>
        </p:scale>
        <p:origin x="-13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5F419-FE60-41CA-B4E1-01DA2DF31BA0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137D9-89D7-46D5-9D88-8C1CCB35B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844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fld id="{1E2914F6-6515-4AE2-A765-BB5819743C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0592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64CCA9-A721-49E1-8E39-93071E6F65E1}" type="slidenum">
              <a:rPr lang="ru-RU" altLang="ru-RU" sz="1200" b="0" i="0"/>
              <a:pPr eaLnBrk="1" hangingPunct="1"/>
              <a:t>1</a:t>
            </a:fld>
            <a:endParaRPr lang="ru-RU" altLang="ru-RU" sz="1200" b="0" i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992A7D-1C5F-4D67-A1BD-AB51C4B6121D}" type="slidenum">
              <a:rPr lang="ru-RU" altLang="ru-RU" sz="1200" b="0" i="0"/>
              <a:pPr eaLnBrk="1" hangingPunct="1"/>
              <a:t>2</a:t>
            </a:fld>
            <a:endParaRPr lang="ru-RU" altLang="ru-RU" sz="1200" b="0" i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49AA44-E128-4FC0-ACD4-3AEC24FE8B0D}" type="slidenum">
              <a:rPr lang="ru-RU" altLang="ru-RU" sz="1200" b="0" i="0"/>
              <a:pPr eaLnBrk="1" hangingPunct="1"/>
              <a:t>3</a:t>
            </a:fld>
            <a:endParaRPr lang="ru-RU" altLang="ru-RU" sz="1200" b="0" i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446493-310F-4729-91DA-A4F83DE0ABC1}" type="slidenum">
              <a:rPr lang="ru-RU" altLang="ru-RU" sz="1200" b="0" i="0"/>
              <a:pPr eaLnBrk="1" hangingPunct="1"/>
              <a:t>4</a:t>
            </a:fld>
            <a:endParaRPr lang="ru-RU" altLang="ru-RU" sz="1200" b="0" i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6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9F07-5011-4FEB-801F-089E6B25E94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255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4ED6-4B05-4911-ACF8-CEE91F91E7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208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4ED6-4B05-4911-ACF8-CEE91F91E7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8879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4ED6-4B05-4911-ACF8-CEE91F91E7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3177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4ED6-4B05-4911-ACF8-CEE91F91E7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6743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4ED6-4B05-4911-ACF8-CEE91F91E7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1362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4ED6-4B05-4911-ACF8-CEE91F91E7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226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0602-6DA4-4B69-9F67-BB2F3BF671E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0726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A075-24FB-415B-A2D2-28D7D71DE1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950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87FF-086D-4256-899C-2A96CAD9669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783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D535-61B6-49CC-9DD0-14475204E6D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544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EDFF-3982-47C8-A678-6754E1A319B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972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CBE0-A6F4-4C10-83B1-C7CBDE54960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33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A40F-9391-4058-9110-91E7F09A81E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292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7D3D-EC5F-4BF8-A95C-A0800A31746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6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2736-77A8-45FD-8A25-FCADD75C23E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631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40EE-2D69-44BB-A8C8-423FC6C2C7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63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654ED6-4B05-4911-ACF8-CEE91F91E7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45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760427"/>
            <a:ext cx="7488832" cy="360467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4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Концепция и слоган </a:t>
            </a:r>
            <a:br>
              <a:rPr lang="ru-RU" altLang="ru-RU" sz="44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altLang="ru-RU" sz="44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рекламной кампании </a:t>
            </a:r>
            <a:br>
              <a:rPr lang="ru-RU" altLang="ru-RU" sz="44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altLang="ru-RU" sz="44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по рациональному использованию и сохранению водных  ресурсов</a:t>
            </a:r>
            <a:r>
              <a:rPr lang="ru-RU" altLang="ru-RU" sz="3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</a:br>
            <a:endParaRPr lang="ru-RU" altLang="ru-RU" sz="3200" b="1" dirty="0" smtClean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4439" y="4077072"/>
            <a:ext cx="7085953" cy="393295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000" b="1" i="1" dirty="0">
                <a:solidFill>
                  <a:schemeClr val="accent5">
                    <a:lumMod val="75000"/>
                  </a:schemeClr>
                </a:solidFill>
              </a:rPr>
              <a:t>Автор проекта: </a:t>
            </a:r>
            <a:r>
              <a:rPr lang="ru-RU" alt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2000" b="1" i="1" dirty="0" err="1">
                <a:solidFill>
                  <a:schemeClr val="accent5">
                    <a:lumMod val="75000"/>
                  </a:schemeClr>
                </a:solidFill>
              </a:rPr>
              <a:t>Маль</a:t>
            </a:r>
            <a:r>
              <a:rPr lang="ru-RU" altLang="ru-RU" sz="2000" b="1" i="1" dirty="0">
                <a:solidFill>
                  <a:schemeClr val="accent5">
                    <a:lumMod val="75000"/>
                  </a:schemeClr>
                </a:solidFill>
              </a:rPr>
              <a:t> Дмитрий: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2000" i="1" dirty="0" smtClean="0">
                <a:solidFill>
                  <a:schemeClr val="accent5">
                    <a:lumMod val="75000"/>
                  </a:schemeClr>
                </a:solidFill>
              </a:rPr>
              <a:t>учащийся объединения по интересам </a:t>
            </a:r>
            <a:endParaRPr lang="ru-RU" altLang="ru-RU" sz="20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 i="1" dirty="0">
                <a:solidFill>
                  <a:schemeClr val="accent5">
                    <a:lumMod val="75000"/>
                  </a:schemeClr>
                </a:solidFill>
              </a:rPr>
              <a:t>«Школы мышления»  </a:t>
            </a:r>
            <a:r>
              <a:rPr lang="ru-RU" altLang="ru-RU" sz="2000" i="1" dirty="0" err="1">
                <a:solidFill>
                  <a:schemeClr val="accent5">
                    <a:lumMod val="75000"/>
                  </a:schemeClr>
                </a:solidFill>
              </a:rPr>
              <a:t>ЦДОДиМ</a:t>
            </a:r>
            <a:r>
              <a:rPr lang="ru-RU" altLang="ru-RU" sz="2000" i="1" dirty="0">
                <a:solidFill>
                  <a:schemeClr val="accent5">
                    <a:lumMod val="75000"/>
                  </a:schemeClr>
                </a:solidFill>
              </a:rPr>
              <a:t>  «Виктория» </a:t>
            </a:r>
            <a:endParaRPr lang="ru-RU" altLang="ru-RU" sz="20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 i="1" dirty="0" smtClean="0">
                <a:solidFill>
                  <a:schemeClr val="accent5">
                    <a:lumMod val="75000"/>
                  </a:schemeClr>
                </a:solidFill>
              </a:rPr>
              <a:t>г. Минска</a:t>
            </a:r>
            <a:endParaRPr lang="en-US" altLang="ru-RU" sz="20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 b="1" i="1" dirty="0">
                <a:solidFill>
                  <a:schemeClr val="accent5">
                    <a:lumMod val="75000"/>
                  </a:schemeClr>
                </a:solidFill>
              </a:rPr>
              <a:t>Руководитель:  </a:t>
            </a:r>
            <a:r>
              <a:rPr lang="ru-RU" altLang="ru-RU" sz="2000" i="1" dirty="0">
                <a:solidFill>
                  <a:schemeClr val="accent5">
                    <a:lumMod val="75000"/>
                  </a:schemeClr>
                </a:solidFill>
              </a:rPr>
              <a:t>педагог </a:t>
            </a:r>
            <a:r>
              <a:rPr lang="ru-RU" altLang="ru-RU" sz="2000" i="1" dirty="0" smtClean="0">
                <a:solidFill>
                  <a:schemeClr val="accent5">
                    <a:lumMod val="75000"/>
                  </a:schemeClr>
                </a:solidFill>
              </a:rPr>
              <a:t>дополнительного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2000" i="1" dirty="0">
                <a:solidFill>
                  <a:schemeClr val="accent5">
                    <a:lumMod val="75000"/>
                  </a:schemeClr>
                </a:solidFill>
              </a:rPr>
              <a:t>образования </a:t>
            </a:r>
            <a:r>
              <a:rPr lang="ru-RU" altLang="ru-RU" sz="2000" b="1" i="1" dirty="0">
                <a:solidFill>
                  <a:schemeClr val="accent5">
                    <a:lumMod val="75000"/>
                  </a:schemeClr>
                </a:solidFill>
              </a:rPr>
              <a:t>Чижевская Н.Э.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20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0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ru-RU" altLang="ru-RU" sz="20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3707904" y="6237312"/>
            <a:ext cx="26825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i="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Минск,  2017</a:t>
            </a:r>
            <a:endParaRPr lang="ru-RU" i="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26059"/>
            <a:ext cx="10801200" cy="7200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900608" y="-26059"/>
            <a:ext cx="10801200" cy="7200800"/>
          </a:xfrm>
          <a:prstGeom prst="rect">
            <a:avLst/>
          </a:prstGeom>
          <a:gradFill flip="none" rotWithShape="1">
            <a:gsLst>
              <a:gs pos="0">
                <a:srgbClr val="274FA4">
                  <a:tint val="66000"/>
                  <a:satMod val="160000"/>
                  <a:alpha val="28000"/>
                  <a:lumMod val="83000"/>
                  <a:lumOff val="17000"/>
                </a:srgbClr>
              </a:gs>
              <a:gs pos="50000">
                <a:srgbClr val="274FA4">
                  <a:tint val="44500"/>
                  <a:satMod val="160000"/>
                  <a:alpha val="55000"/>
                </a:srgbClr>
              </a:gs>
              <a:gs pos="100000">
                <a:srgbClr val="274FA4">
                  <a:tint val="23500"/>
                  <a:satMod val="160000"/>
                  <a:lumMod val="93000"/>
                  <a:alpha val="33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385192" y="116632"/>
            <a:ext cx="8229600" cy="2971800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Эхо фраза:</a:t>
            </a:r>
            <a:b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2400" b="1" dirty="0" smtClean="0">
                <a:solidFill>
                  <a:srgbClr val="FF33CC"/>
                </a:solidFill>
              </a:rPr>
              <a:t> </a:t>
            </a:r>
            <a:r>
              <a:rPr lang="ru-RU" altLang="ru-RU" sz="4400" b="1" dirty="0">
                <a:solidFill>
                  <a:schemeClr val="accent5">
                    <a:lumMod val="75000"/>
                  </a:schemeClr>
                </a:solidFill>
              </a:rPr>
              <a:t>Сбережем воду вместе!</a:t>
            </a:r>
            <a:br>
              <a:rPr lang="ru-RU" altLang="ru-RU" sz="4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altLang="ru-RU" sz="4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CB1DF"/>
            </a:gs>
            <a:gs pos="33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20381"/>
            <a:ext cx="10175120" cy="68783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00608" y="7003"/>
            <a:ext cx="10175120" cy="6878381"/>
          </a:xfrm>
          <a:prstGeom prst="rect">
            <a:avLst/>
          </a:prstGeom>
          <a:solidFill>
            <a:schemeClr val="tx2">
              <a:lumMod val="20000"/>
              <a:lumOff val="80000"/>
              <a:alpha val="38039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18864" y="116633"/>
            <a:ext cx="8229600" cy="108012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Слоган рекламной </a:t>
            </a:r>
            <a:r>
              <a:rPr lang="ru-RU" altLang="ru-RU" sz="3200" b="1" dirty="0" err="1" smtClean="0">
                <a:solidFill>
                  <a:schemeClr val="accent5">
                    <a:lumMod val="75000"/>
                  </a:schemeClr>
                </a:solidFill>
              </a:rPr>
              <a:t>кАмпании</a:t>
            </a:r>
            <a:r>
              <a:rPr lang="ru-RU" altLang="ru-RU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-108520" y="2060848"/>
            <a:ext cx="9217024" cy="4680520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ru-RU" altLang="ru-RU" sz="5400" b="1" spc="-150" dirty="0" smtClean="0">
                <a:solidFill>
                  <a:schemeClr val="accent5">
                    <a:lumMod val="75000"/>
                  </a:schemeClr>
                </a:solidFill>
              </a:rPr>
              <a:t>за Водные </a:t>
            </a:r>
          </a:p>
          <a:p>
            <a:pPr marL="0" indent="0" algn="ctr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ru-RU" altLang="ru-RU" sz="5400" b="1" spc="-150" dirty="0" smtClean="0">
                <a:solidFill>
                  <a:schemeClr val="accent5">
                    <a:lumMod val="75000"/>
                  </a:schemeClr>
                </a:solidFill>
              </a:rPr>
              <a:t>ресурсы страны – </a:t>
            </a:r>
          </a:p>
          <a:p>
            <a:pPr marL="0" indent="0" algn="ctr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ru-RU" altLang="ru-RU" sz="5800" b="1" spc="-15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ru-RU" altLang="ru-RU" sz="5400" b="1" spc="-150" dirty="0" smtClean="0">
                <a:solidFill>
                  <a:schemeClr val="accent5">
                    <a:lumMod val="75000"/>
                  </a:schemeClr>
                </a:solidFill>
              </a:rPr>
              <a:t>ЗА</a:t>
            </a:r>
            <a:r>
              <a:rPr lang="en-US" altLang="ru-RU" sz="5400" b="1" spc="-15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5400" b="1" spc="-150" dirty="0" smtClean="0">
                <a:solidFill>
                  <a:schemeClr val="accent5">
                    <a:lumMod val="75000"/>
                  </a:schemeClr>
                </a:solidFill>
              </a:rPr>
              <a:t>голубое золото </a:t>
            </a:r>
          </a:p>
          <a:p>
            <a:pPr marL="0" indent="0" algn="ctr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ru-RU" altLang="ru-RU" sz="5400" b="1" spc="-150" dirty="0" err="1" smtClean="0">
                <a:solidFill>
                  <a:schemeClr val="accent5">
                    <a:lumMod val="75000"/>
                  </a:schemeClr>
                </a:solidFill>
              </a:rPr>
              <a:t>беларуси</a:t>
            </a:r>
            <a:r>
              <a:rPr lang="ru-RU" altLang="ru-RU" sz="5400" b="1" spc="-150" dirty="0" smtClean="0">
                <a:solidFill>
                  <a:schemeClr val="accent5">
                    <a:lumMod val="75000"/>
                  </a:schemeClr>
                </a:solidFill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2536" y="-171400"/>
            <a:ext cx="9505056" cy="702940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794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Краткое описание проблемы</a:t>
            </a:r>
          </a:p>
        </p:txBody>
      </p:sp>
      <p:sp>
        <p:nvSpPr>
          <p:cNvPr id="5124" name="Объект 4"/>
          <p:cNvSpPr>
            <a:spLocks noGrp="1"/>
          </p:cNvSpPr>
          <p:nvPr>
            <p:ph sz="quarter" idx="13"/>
          </p:nvPr>
        </p:nvSpPr>
        <p:spPr>
          <a:xfrm>
            <a:off x="457200" y="548681"/>
            <a:ext cx="8229600" cy="6142632"/>
          </a:xfrm>
        </p:spPr>
        <p:txBody>
          <a:bodyPr>
            <a:normAutofit fontScale="92500" lnSpcReduction="20000"/>
          </a:bodyPr>
          <a:lstStyle/>
          <a:p>
            <a:pPr marL="0" indent="0"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altLang="ru-RU" sz="1600" dirty="0" smtClean="0"/>
              <a:t>     </a:t>
            </a:r>
            <a:r>
              <a:rPr lang="ru-RU" alt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Вода является основой жизни людей.</a:t>
            </a:r>
          </a:p>
          <a:p>
            <a:pPr marL="0" indent="0"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altLang="ru-RU" sz="1600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ru-RU" alt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В настоящее время</a:t>
            </a:r>
            <a:r>
              <a:rPr lang="ru-RU" altLang="ru-RU" sz="16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altLang="ru-RU" sz="1600" dirty="0" smtClean="0"/>
              <a:t>объем потребляемой воды растет, в ряде районов местных природных источников воды недостаточно, а также имеются различные источники загрязнения.  Расходование воды огромно  в  производственных процессах на промышленных предприятиях,  в  сельском хозяйстве, животноводстве и т.д.</a:t>
            </a:r>
          </a:p>
          <a:p>
            <a:pPr marL="0" indent="0"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altLang="ru-RU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По оценкам Мирового банка</a:t>
            </a:r>
            <a:r>
              <a:rPr lang="ru-RU" altLang="ru-RU" sz="1600" dirty="0" smtClean="0"/>
              <a:t>, в 2025 году уже 32 страны мира с населением свыше трех миллиардов человек будут испытывать хронический дефицит в воде.  Отсюда следует, что проблема  рационального использования и охраны водных ресурсов актуальна для всего мира. </a:t>
            </a:r>
          </a:p>
          <a:p>
            <a:pPr marL="0" indent="0"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alt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Правительство Республики Беларусь  </a:t>
            </a:r>
            <a:r>
              <a:rPr lang="ru-RU" altLang="ru-RU" sz="1600" dirty="0" smtClean="0"/>
              <a:t>также  озабочено  данной проблемой, в особенности,  обеспечением жителей страны качественной питьевой водой.  Ведь качественная вода – это  сохранение здоровья населения в целом и забота о будущих поколениях. Поэтому Каждый гражданин нашей страны  должен с пониманием относится к  данной проблеме., т.к. </a:t>
            </a:r>
            <a:r>
              <a:rPr lang="ru-RU" altLang="ru-RU" sz="1600" smtClean="0"/>
              <a:t>Только  </a:t>
            </a:r>
            <a:r>
              <a:rPr lang="ru-RU" altLang="ru-RU" sz="1600" dirty="0" smtClean="0"/>
              <a:t>вместе  </a:t>
            </a:r>
            <a:r>
              <a:rPr lang="ru-RU" altLang="ru-RU" sz="1600" smtClean="0"/>
              <a:t>мы можем </a:t>
            </a:r>
            <a:r>
              <a:rPr lang="ru-RU" altLang="ru-RU" sz="1600" dirty="0" smtClean="0"/>
              <a:t>решить </a:t>
            </a:r>
            <a:r>
              <a:rPr lang="ru-RU" altLang="ru-RU" sz="1600" dirty="0"/>
              <a:t> </a:t>
            </a:r>
            <a:r>
              <a:rPr lang="ru-RU" altLang="ru-RU" sz="1600" dirty="0" smtClean="0"/>
              <a:t>ее.</a:t>
            </a:r>
          </a:p>
          <a:p>
            <a:pPr marL="0" indent="0"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ru-RU" altLang="ru-RU" sz="1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520788" y="6268183"/>
            <a:ext cx="62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altLang="ru-RU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Вода – это жизнь, целая жизнь и даже </a:t>
            </a:r>
            <a:r>
              <a:rPr lang="ru-RU" altLang="ru-RU" sz="1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немножко</a:t>
            </a:r>
            <a:r>
              <a:rPr lang="en-US" altLang="ru-RU" sz="1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ru-RU" altLang="ru-RU" sz="1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больше</a:t>
            </a:r>
            <a:r>
              <a:rPr lang="ru-RU" altLang="ru-RU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14796" y="332656"/>
            <a:ext cx="8521700" cy="792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Цель  и задачи рекламной кампании 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2400" dirty="0" smtClean="0">
                <a:solidFill>
                  <a:srgbClr val="FF33CC"/>
                </a:solidFill>
              </a:rPr>
              <a:t>                                                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3683" y="1352371"/>
            <a:ext cx="8374781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1800" dirty="0" smtClean="0">
                <a:latin typeface="+mj-lt"/>
              </a:rPr>
              <a:t>    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Цель: </a:t>
            </a:r>
            <a:r>
              <a:rPr lang="ru-RU" sz="1800" smtClean="0">
                <a:latin typeface="+mj-lt"/>
              </a:rPr>
              <a:t>Побудить </a:t>
            </a:r>
            <a:r>
              <a:rPr lang="ru-RU" sz="1800">
                <a:latin typeface="+mj-lt"/>
              </a:rPr>
              <a:t> </a:t>
            </a:r>
            <a:r>
              <a:rPr lang="ru-RU" sz="1800" smtClean="0">
                <a:latin typeface="+mj-lt"/>
              </a:rPr>
              <a:t>жителей</a:t>
            </a:r>
            <a:r>
              <a:rPr lang="ru-RU" sz="1800" smtClean="0">
                <a:latin typeface="+mj-lt"/>
              </a:rPr>
              <a:t> </a:t>
            </a:r>
            <a:r>
              <a:rPr lang="ru-RU" sz="1800" dirty="0" smtClean="0">
                <a:latin typeface="+mj-lt"/>
              </a:rPr>
              <a:t>Республики Беларусь к  </a:t>
            </a:r>
            <a:r>
              <a:rPr lang="ru-RU" sz="1800" dirty="0">
                <a:latin typeface="+mj-lt"/>
              </a:rPr>
              <a:t>рациональному </a:t>
            </a:r>
            <a:r>
              <a:rPr lang="ru-RU" sz="1800" dirty="0" smtClean="0">
                <a:latin typeface="+mj-lt"/>
              </a:rPr>
              <a:t>   использованию и </a:t>
            </a:r>
            <a:r>
              <a:rPr lang="ru-RU" sz="1800" dirty="0">
                <a:latin typeface="+mj-lt"/>
              </a:rPr>
              <a:t>сохранению водных ресурсов</a:t>
            </a:r>
            <a:r>
              <a:rPr lang="ru-RU" sz="1800" dirty="0" smtClean="0">
                <a:latin typeface="+mj-lt"/>
              </a:rPr>
              <a:t>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   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Задачи</a:t>
            </a:r>
            <a:r>
              <a:rPr lang="ru-RU" sz="1800" dirty="0" smtClean="0">
                <a:latin typeface="+mj-lt"/>
              </a:rPr>
              <a:t>: 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1800" b="0" i="0" dirty="0" smtClean="0">
                <a:latin typeface="+mj-lt"/>
              </a:rPr>
              <a:t>Информирование граждан РБ о необходимости рационального использования и сохранения водных ресурсов в быту.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1800" b="0" i="0" dirty="0" smtClean="0">
                <a:latin typeface="+mj-lt"/>
              </a:rPr>
              <a:t>Вовлечение детей и взрослых в мероприятия, способствующие рациональному использованию и сохранению водных ресурсов в повседневной жизни.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1800" b="0" i="0" dirty="0" smtClean="0">
                <a:latin typeface="+mj-lt"/>
              </a:rPr>
              <a:t>Содействие общественным организациям в мероприятиях по рациональному использованию и сохранению водных ресурсов.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1800" b="0" i="0" dirty="0" smtClean="0">
                <a:latin typeface="+mj-lt"/>
              </a:rPr>
              <a:t>Вовлечение как государственных так и негосударственных организаций в мероприятия по рациональному использованию и сохранению водных ресурсов.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1800" b="0" i="0" dirty="0" smtClean="0">
                <a:latin typeface="+mj-lt"/>
              </a:rPr>
              <a:t>Воспитание у подрастающего поколения понимания и активности в вопросах рационального использования и сохранения водных ресурсов.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1800" b="0" i="0" dirty="0" smtClean="0">
                <a:latin typeface="+mj-lt"/>
              </a:rPr>
              <a:t>Укрепление чувства патриотизма.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endParaRPr lang="ru-RU" sz="1800" dirty="0">
              <a:latin typeface="+mj-lt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en-US" sz="18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 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Вода - зеркало здоровья!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sz="1800" dirty="0">
              <a:solidFill>
                <a:srgbClr val="C00000"/>
              </a:solidFill>
              <a:latin typeface="+mj-lt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sz="1800" dirty="0" smtClean="0">
              <a:latin typeface="+mj-lt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sz="1800" dirty="0">
              <a:latin typeface="+mj-lt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sz="1800" dirty="0" smtClean="0">
              <a:latin typeface="+mj-lt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sz="1800" dirty="0">
              <a:latin typeface="+mj-lt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sz="1800" dirty="0" smtClean="0">
              <a:latin typeface="+mj-lt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sz="1800" dirty="0">
              <a:latin typeface="+mj-lt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sz="1800" dirty="0" smtClean="0">
              <a:latin typeface="+mj-lt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sz="1800" dirty="0">
              <a:latin typeface="+mj-lt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sz="1800" dirty="0" smtClean="0">
              <a:latin typeface="+mj-lt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6557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0"/>
            <a:ext cx="957706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41387" y="403572"/>
            <a:ext cx="8435975" cy="8651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Краткое описание целевой аудитории 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1200" dirty="0" smtClean="0"/>
              <a:t>                                                                                                                                                     </a:t>
            </a:r>
            <a:endParaRPr lang="ru-RU" altLang="ru-RU" sz="2000" b="1" dirty="0" smtClean="0">
              <a:solidFill>
                <a:srgbClr val="FF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88594"/>
            <a:ext cx="4896544" cy="54006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endParaRPr lang="ru-RU" sz="1800" dirty="0" smtClean="0"/>
          </a:p>
          <a:p>
            <a:pPr eaLnBrk="1" hangingPunct="1">
              <a:defRPr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Аудитория взрослых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1800" dirty="0" smtClean="0"/>
              <a:t>совершеннолетние люди от 18 лет и до преклонного возраста включительно; всех профессий; любых мест проживания; любых национальностей, любых полов; любых вероисповеданий, любых мест проживания, любых интересов и любого рода занятий.</a:t>
            </a:r>
          </a:p>
          <a:p>
            <a:pPr eaLnBrk="1" hangingPunct="1">
              <a:defRPr/>
            </a:pPr>
            <a:endParaRPr lang="ru-RU" sz="1800" dirty="0" smtClean="0"/>
          </a:p>
          <a:p>
            <a:pPr eaLnBrk="1" hangingPunct="1">
              <a:defRPr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Аудитория детей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0" indent="0" eaLnBrk="1" hangingPunct="1">
              <a:buNone/>
              <a:defRPr/>
            </a:pPr>
            <a:r>
              <a:rPr lang="ru-RU" sz="1800" dirty="0" smtClean="0"/>
              <a:t> дошкольного и школьного возраста</a:t>
            </a:r>
            <a:r>
              <a:rPr lang="ru-RU" sz="1800" dirty="0"/>
              <a:t>,</a:t>
            </a:r>
            <a:r>
              <a:rPr lang="ru-RU" sz="1800" dirty="0" smtClean="0"/>
              <a:t> любого пола; любых национальностей, любых мест проживания, любых вероисповеданий, любых интересов и любого рода занятий.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50" y="4148335"/>
            <a:ext cx="3357336" cy="20409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50" y="1448029"/>
            <a:ext cx="3357336" cy="22382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96753" y="6420402"/>
            <a:ext cx="25252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ru-RU" sz="16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Береги воду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смолоду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467544" y="395941"/>
            <a:ext cx="8229600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altLang="ru-RU" sz="4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alt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Используемые каналы продвижения   </a:t>
            </a:r>
            <a:r>
              <a:rPr lang="ru-RU" altLang="ru-RU" sz="2000" b="1" dirty="0" smtClean="0">
                <a:solidFill>
                  <a:srgbClr val="FF33CC"/>
                </a:solidFill>
              </a:rPr>
              <a:t/>
            </a:r>
            <a:br>
              <a:rPr lang="ru-RU" altLang="ru-RU" sz="2000" b="1" dirty="0" smtClean="0">
                <a:solidFill>
                  <a:srgbClr val="FF33CC"/>
                </a:solidFill>
              </a:rPr>
            </a:br>
            <a:endParaRPr lang="ru-RU" altLang="ru-RU" sz="1200" b="1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1560" y="1625116"/>
            <a:ext cx="6137194" cy="4270771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Массовые каналы продвижения</a:t>
            </a:r>
            <a:r>
              <a:rPr lang="ru-RU" sz="2000" b="1" dirty="0" smtClean="0"/>
              <a:t>:</a:t>
            </a:r>
          </a:p>
          <a:p>
            <a:pPr eaLnBrk="1" hangingPunct="1">
              <a:defRPr/>
            </a:pPr>
            <a:r>
              <a:rPr lang="ru-RU" sz="2000" dirty="0" smtClean="0"/>
              <a:t>Наружная реклама</a:t>
            </a:r>
          </a:p>
          <a:p>
            <a:pPr eaLnBrk="1" hangingPunct="1">
              <a:defRPr/>
            </a:pPr>
            <a:r>
              <a:rPr lang="ru-RU" sz="2000" dirty="0" smtClean="0"/>
              <a:t>Реклама на транспорте</a:t>
            </a:r>
          </a:p>
          <a:p>
            <a:pPr eaLnBrk="1" hangingPunct="1">
              <a:defRPr/>
            </a:pPr>
            <a:r>
              <a:rPr lang="ru-RU" sz="2000" dirty="0" smtClean="0"/>
              <a:t>Печатная реклама</a:t>
            </a:r>
          </a:p>
          <a:p>
            <a:pPr eaLnBrk="1" hangingPunct="1">
              <a:defRPr/>
            </a:pPr>
            <a:r>
              <a:rPr lang="ru-RU" sz="2000" dirty="0" smtClean="0"/>
              <a:t>Реклама в прессе </a:t>
            </a:r>
          </a:p>
          <a:p>
            <a:pPr eaLnBrk="1" hangingPunct="1">
              <a:defRPr/>
            </a:pPr>
            <a:r>
              <a:rPr lang="ru-RU" sz="2000" dirty="0" smtClean="0"/>
              <a:t>Телевизионная реклама</a:t>
            </a:r>
          </a:p>
          <a:p>
            <a:pPr eaLnBrk="1" hangingPunct="1">
              <a:defRPr/>
            </a:pPr>
            <a:r>
              <a:rPr lang="ru-RU" sz="2000" dirty="0" smtClean="0"/>
              <a:t>Аудиовизуальная реклама</a:t>
            </a:r>
          </a:p>
          <a:p>
            <a:pPr eaLnBrk="1" hangingPunct="1">
              <a:defRPr/>
            </a:pPr>
            <a:r>
              <a:rPr lang="ru-RU" sz="2000" dirty="0" smtClean="0"/>
              <a:t>Интернет-реклама</a:t>
            </a:r>
          </a:p>
          <a:p>
            <a:pPr eaLnBrk="1" hangingPunct="1">
              <a:defRPr/>
            </a:pPr>
            <a:r>
              <a:rPr lang="ru-RU" sz="2000" dirty="0" smtClean="0"/>
              <a:t>Радиореклама</a:t>
            </a:r>
          </a:p>
          <a:p>
            <a:pPr eaLnBrk="1" hangingPunct="1">
              <a:defRPr/>
            </a:pPr>
            <a:r>
              <a:rPr lang="ru-RU" sz="2000" dirty="0" smtClean="0"/>
              <a:t>Выставки</a:t>
            </a:r>
          </a:p>
          <a:p>
            <a:pPr eaLnBrk="1" hangingPunct="1">
              <a:defRPr/>
            </a:pPr>
            <a:r>
              <a:rPr lang="ru-RU" sz="2000" dirty="0" smtClean="0"/>
              <a:t>Прямая почтовая рассылка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sz="2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sz="20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sz="20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5895887"/>
            <a:ext cx="4071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i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Личные каналы </a:t>
            </a:r>
            <a:r>
              <a:rPr lang="ru-RU" i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продвижения.</a:t>
            </a:r>
            <a:endParaRPr lang="ru-RU" i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696" y="4077071"/>
            <a:ext cx="3202001" cy="19829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46613" y="6308085"/>
            <a:ext cx="56714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Капли воды в каждом из нас!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96900"/>
            <a:ext cx="3165704" cy="21119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0"/>
            <a:ext cx="9541568" cy="6858000"/>
          </a:xfrm>
          <a:prstGeom prst="rect">
            <a:avLst/>
          </a:prstGeom>
          <a:solidFill>
            <a:srgbClr val="EAF1F6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162" y="258521"/>
            <a:ext cx="3337058" cy="2315918"/>
          </a:xfrm>
          <a:prstGeom prst="rect">
            <a:avLst/>
          </a:prstGeom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4947600" cy="188529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Методы  психологического  воздействия на целевую аудиторию                                                            </a:t>
            </a:r>
            <a:r>
              <a:rPr lang="ru-RU" altLang="ru-RU" dirty="0" smtClean="0">
                <a:solidFill>
                  <a:srgbClr val="FF33CC"/>
                </a:solidFill>
              </a:rPr>
              <a:t/>
            </a:r>
            <a:br>
              <a:rPr lang="ru-RU" altLang="ru-RU" dirty="0" smtClean="0">
                <a:solidFill>
                  <a:srgbClr val="FF33CC"/>
                </a:solidFill>
              </a:rPr>
            </a:br>
            <a:endParaRPr lang="ru-RU" altLang="ru-RU" b="1" dirty="0" smtClean="0">
              <a:solidFill>
                <a:srgbClr val="FF33CC"/>
              </a:solidFill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sz="quarter" idx="13"/>
          </p:nvPr>
        </p:nvSpPr>
        <p:spPr>
          <a:xfrm>
            <a:off x="5487152" y="2574439"/>
            <a:ext cx="4125408" cy="3689379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buNone/>
            </a:pPr>
            <a:r>
              <a:rPr lang="en-US" altLang="ru-RU" sz="7400" b="1" dirty="0" smtClean="0">
                <a:solidFill>
                  <a:schemeClr val="accent5">
                    <a:lumMod val="75000"/>
                  </a:schemeClr>
                </a:solidFill>
              </a:rPr>
              <a:t>      II</a:t>
            </a:r>
            <a:r>
              <a:rPr lang="ru-RU" altLang="ru-RU" sz="7400" b="1" dirty="0" smtClean="0">
                <a:solidFill>
                  <a:schemeClr val="accent5">
                    <a:lumMod val="75000"/>
                  </a:schemeClr>
                </a:solidFill>
              </a:rPr>
              <a:t> - </a:t>
            </a:r>
            <a:r>
              <a:rPr lang="ru-RU" altLang="ru-RU" sz="4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подход</a:t>
            </a:r>
            <a:endParaRPr lang="en-US" altLang="ru-RU" sz="4800" b="1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indent="0" eaLnBrk="1" hangingPunct="1">
              <a:buNone/>
            </a:pPr>
            <a:r>
              <a:rPr lang="en-US" altLang="ru-RU" sz="4500" b="1" dirty="0" smtClean="0"/>
              <a:t/>
            </a:r>
            <a:br>
              <a:rPr lang="en-US" altLang="ru-RU" sz="4500" b="1" dirty="0" smtClean="0"/>
            </a:br>
            <a:r>
              <a:rPr lang="ru-RU" altLang="ru-RU" sz="5600" b="1" dirty="0" smtClean="0"/>
              <a:t>-  Убеждение</a:t>
            </a:r>
          </a:p>
          <a:p>
            <a:pPr marL="0" indent="0" eaLnBrk="1" hangingPunct="1">
              <a:buNone/>
            </a:pPr>
            <a:r>
              <a:rPr lang="ru-RU" altLang="ru-RU" sz="5600" b="1" dirty="0" smtClean="0"/>
              <a:t>  - Эффект «Ореола»</a:t>
            </a:r>
          </a:p>
          <a:p>
            <a:pPr marL="0" indent="0" eaLnBrk="1" hangingPunct="1">
              <a:buNone/>
            </a:pPr>
            <a:r>
              <a:rPr lang="ru-RU" altLang="ru-RU" sz="5600" b="1" dirty="0" smtClean="0"/>
              <a:t>  - Стереотип</a:t>
            </a:r>
          </a:p>
          <a:p>
            <a:pPr marL="0" indent="0" eaLnBrk="1" hangingPunct="1">
              <a:buNone/>
            </a:pPr>
            <a:r>
              <a:rPr lang="ru-RU" altLang="ru-RU" sz="5600" b="1" dirty="0" smtClean="0"/>
              <a:t>  - Имидж</a:t>
            </a:r>
            <a:endParaRPr lang="ru-RU" altLang="ru-RU" sz="5600" b="1" dirty="0"/>
          </a:p>
          <a:p>
            <a:pPr marL="0" indent="0" eaLnBrk="1" hangingPunct="1">
              <a:buNone/>
            </a:pPr>
            <a:r>
              <a:rPr lang="ru-RU" altLang="ru-RU" sz="5600" b="1" dirty="0" smtClean="0"/>
              <a:t>  - Подражание</a:t>
            </a:r>
          </a:p>
          <a:p>
            <a:pPr marL="0" indent="0" eaLnBrk="1" hangingPunct="1">
              <a:buNone/>
            </a:pPr>
            <a:r>
              <a:rPr lang="ru-RU" altLang="ru-RU" sz="5600" b="1" dirty="0" smtClean="0"/>
              <a:t>  - Идентификация</a:t>
            </a:r>
          </a:p>
          <a:p>
            <a:pPr marL="0" indent="0" eaLnBrk="1" hangingPunct="1">
              <a:buNone/>
            </a:pPr>
            <a:r>
              <a:rPr lang="ru-RU" altLang="ru-RU" sz="5600" b="1" dirty="0"/>
              <a:t> </a:t>
            </a:r>
            <a:r>
              <a:rPr lang="ru-RU" altLang="ru-RU" sz="5600" b="1" dirty="0" smtClean="0"/>
              <a:t> - Социально-психологическая</a:t>
            </a:r>
            <a:br>
              <a:rPr lang="ru-RU" altLang="ru-RU" sz="5600" b="1" dirty="0" smtClean="0"/>
            </a:br>
            <a:r>
              <a:rPr lang="ru-RU" altLang="ru-RU" sz="5600" b="1" dirty="0" smtClean="0"/>
              <a:t>     установка</a:t>
            </a:r>
          </a:p>
          <a:p>
            <a:pPr marL="0" indent="0" eaLnBrk="1" hangingPunct="1">
              <a:buNone/>
            </a:pPr>
            <a:r>
              <a:rPr lang="ru-RU" altLang="ru-RU" sz="5600" b="1" dirty="0"/>
              <a:t> </a:t>
            </a:r>
            <a:r>
              <a:rPr lang="ru-RU" altLang="ru-RU" sz="5600" b="1" dirty="0" smtClean="0"/>
              <a:t> - Внушение</a:t>
            </a:r>
          </a:p>
          <a:p>
            <a:pPr eaLnBrk="1" hangingPunct="1"/>
            <a:endParaRPr lang="ru-RU" altLang="ru-RU" sz="6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6389033"/>
            <a:ext cx="4989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За Царство воды – За </a:t>
            </a:r>
            <a:r>
              <a:rPr lang="ru-RU" altLang="ru-RU" sz="1600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Беларусь ! 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3397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ru-RU" sz="1800" i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800" i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I</a:t>
            </a:r>
            <a:r>
              <a:rPr lang="ru-RU" sz="1800" i="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800" i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- подход</a:t>
            </a:r>
            <a:endParaRPr lang="ru-RU" sz="1800" i="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1800" i="0" dirty="0">
                <a:latin typeface="+mj-lt"/>
              </a:rPr>
              <a:t>Методы воздействия: информационный и эмоциональный.</a:t>
            </a:r>
          </a:p>
          <a:p>
            <a:pPr marL="0" indent="0">
              <a:buNone/>
            </a:pPr>
            <a:r>
              <a:rPr lang="ru-RU" sz="1800" i="0" dirty="0">
                <a:latin typeface="+mj-lt"/>
              </a:rPr>
              <a:t>Наиболее эффективен эмоциональный метод:</a:t>
            </a:r>
          </a:p>
          <a:p>
            <a:pPr marL="0" indent="0">
              <a:buNone/>
            </a:pPr>
            <a:r>
              <a:rPr lang="ru-RU" sz="1800" i="0" dirty="0">
                <a:latin typeface="+mj-lt"/>
              </a:rPr>
              <a:t>Позитивные  эмоции:</a:t>
            </a:r>
          </a:p>
          <a:p>
            <a:r>
              <a:rPr lang="ru-RU" sz="1800" i="0" dirty="0" smtClean="0">
                <a:latin typeface="+mj-lt"/>
              </a:rPr>
              <a:t>- </a:t>
            </a:r>
            <a:r>
              <a:rPr lang="ru-RU" sz="1800" i="0" dirty="0">
                <a:latin typeface="+mj-lt"/>
              </a:rPr>
              <a:t>Р</a:t>
            </a:r>
            <a:r>
              <a:rPr lang="ru-RU" sz="1800" i="0" dirty="0" smtClean="0">
                <a:latin typeface="+mj-lt"/>
              </a:rPr>
              <a:t>адость </a:t>
            </a:r>
            <a:r>
              <a:rPr lang="ru-RU" sz="1800" i="0" dirty="0">
                <a:latin typeface="+mj-lt"/>
              </a:rPr>
              <a:t>семейных отношений;</a:t>
            </a:r>
          </a:p>
          <a:p>
            <a:r>
              <a:rPr lang="ru-RU" sz="1800" i="0" dirty="0" smtClean="0">
                <a:latin typeface="+mj-lt"/>
              </a:rPr>
              <a:t>- Гордость </a:t>
            </a:r>
            <a:r>
              <a:rPr lang="ru-RU" sz="1800" i="0" dirty="0">
                <a:latin typeface="+mj-lt"/>
              </a:rPr>
              <a:t>и патриотизм;</a:t>
            </a:r>
          </a:p>
          <a:p>
            <a:r>
              <a:rPr lang="ru-RU" sz="1800" i="0" dirty="0" smtClean="0">
                <a:latin typeface="+mj-lt"/>
              </a:rPr>
              <a:t>- Дружба </a:t>
            </a:r>
            <a:r>
              <a:rPr lang="ru-RU" sz="1800" i="0" dirty="0">
                <a:latin typeface="+mj-lt"/>
              </a:rPr>
              <a:t>и ценность дружеских отношений.</a:t>
            </a:r>
          </a:p>
          <a:p>
            <a:pPr marL="0" indent="0">
              <a:buNone/>
            </a:pPr>
            <a:r>
              <a:rPr lang="ru-RU" sz="1800" i="0" dirty="0" smtClean="0">
                <a:latin typeface="+mj-lt"/>
              </a:rPr>
              <a:t>- Негативные </a:t>
            </a:r>
            <a:r>
              <a:rPr lang="ru-RU" sz="1800" i="0" dirty="0">
                <a:latin typeface="+mj-lt"/>
              </a:rPr>
              <a:t>эмоции:</a:t>
            </a:r>
          </a:p>
          <a:p>
            <a:r>
              <a:rPr lang="ru-RU" sz="1800" i="0" dirty="0" smtClean="0">
                <a:latin typeface="+mj-lt"/>
              </a:rPr>
              <a:t>- Беспокойств </a:t>
            </a:r>
            <a:r>
              <a:rPr lang="ru-RU" sz="1800" i="0" dirty="0">
                <a:latin typeface="+mj-lt"/>
              </a:rPr>
              <a:t>и страх;</a:t>
            </a:r>
          </a:p>
          <a:p>
            <a:r>
              <a:rPr lang="ru-RU" sz="1800" i="0" dirty="0" smtClean="0">
                <a:latin typeface="+mj-lt"/>
              </a:rPr>
              <a:t>- Страдание </a:t>
            </a:r>
            <a:r>
              <a:rPr lang="ru-RU" sz="1800" i="0" dirty="0">
                <a:latin typeface="+mj-lt"/>
              </a:rPr>
              <a:t>и ужас;</a:t>
            </a:r>
          </a:p>
          <a:p>
            <a:r>
              <a:rPr lang="ru-RU" sz="1800" i="0" dirty="0" smtClean="0">
                <a:latin typeface="+mj-lt"/>
              </a:rPr>
              <a:t>- Угроза </a:t>
            </a:r>
            <a:r>
              <a:rPr lang="ru-RU" sz="1800" i="0" dirty="0">
                <a:latin typeface="+mj-lt"/>
              </a:rPr>
              <a:t>потенциальной потери.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08520" y="0"/>
            <a:ext cx="957706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2" name="Заголовок 4"/>
          <p:cNvSpPr>
            <a:spLocks noGrp="1"/>
          </p:cNvSpPr>
          <p:nvPr>
            <p:ph type="title"/>
          </p:nvPr>
        </p:nvSpPr>
        <p:spPr>
          <a:xfrm>
            <a:off x="1475656" y="-99392"/>
            <a:ext cx="6408936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Приемы психологического воздействия</a:t>
            </a:r>
            <a:br>
              <a:rPr lang="ru-RU" altLang="ru-RU" sz="1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altLang="ru-RU" sz="1800" dirty="0" smtClean="0"/>
              <a:t/>
            </a:r>
            <a:br>
              <a:rPr lang="ru-RU" altLang="ru-RU" sz="1800" dirty="0" smtClean="0"/>
            </a:br>
            <a:r>
              <a:rPr lang="ru-RU" altLang="ru-RU" sz="2400" b="1" dirty="0" smtClean="0">
                <a:solidFill>
                  <a:srgbClr val="FF33CC"/>
                </a:solidFill>
              </a:rPr>
              <a:t/>
            </a:r>
            <a:br>
              <a:rPr lang="ru-RU" altLang="ru-RU" sz="2400" b="1" dirty="0" smtClean="0">
                <a:solidFill>
                  <a:srgbClr val="FF33CC"/>
                </a:solidFill>
              </a:rPr>
            </a:br>
            <a:endParaRPr lang="ru-RU" altLang="ru-RU" sz="2400" b="1" dirty="0" smtClean="0">
              <a:solidFill>
                <a:srgbClr val="FF33CC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16024" y="620688"/>
            <a:ext cx="8820472" cy="6768752"/>
          </a:xfrm>
        </p:spPr>
        <p:txBody>
          <a:bodyPr>
            <a:noAutofit/>
          </a:bodyPr>
          <a:lstStyle/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Использование: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Утвердительных высказываний</a:t>
            </a:r>
            <a:r>
              <a:rPr lang="ru-RU" sz="1200" b="1" dirty="0" smtClean="0"/>
              <a:t>. </a:t>
            </a:r>
            <a:r>
              <a:rPr lang="ru-RU" sz="1200" dirty="0" smtClean="0"/>
              <a:t>Преподнесение утверждения как факта, не требующего доказательств, самоочевидной истины, аксиомы.</a:t>
            </a:r>
          </a:p>
          <a:p>
            <a:pPr algn="just">
              <a:defRPr/>
            </a:pP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Выборочный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подбор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информации. </a:t>
            </a:r>
            <a:r>
              <a:rPr lang="ru-RU" sz="1200" dirty="0"/>
              <a:t>П</a:t>
            </a:r>
            <a:r>
              <a:rPr lang="ru-RU" sz="1200" dirty="0" smtClean="0"/>
              <a:t>реподнесение </a:t>
            </a:r>
            <a:r>
              <a:rPr lang="ru-RU" sz="1200" dirty="0"/>
              <a:t>только некоторые особенно </a:t>
            </a:r>
            <a:r>
              <a:rPr lang="ru-RU" sz="1200" dirty="0" smtClean="0"/>
              <a:t>выгодных </a:t>
            </a:r>
            <a:r>
              <a:rPr lang="ru-RU" sz="1200" dirty="0"/>
              <a:t>для воздействия </a:t>
            </a:r>
            <a:r>
              <a:rPr lang="ru-RU" sz="1200" dirty="0" smtClean="0"/>
              <a:t>фактов.</a:t>
            </a:r>
          </a:p>
          <a:p>
            <a:pPr algn="just">
              <a:defRPr/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Использование слоганов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dirty="0" smtClean="0"/>
              <a:t>(лозунги</a:t>
            </a:r>
            <a:r>
              <a:rPr lang="ru-RU" sz="1200" dirty="0"/>
              <a:t>, девизы и слоганы позволяют обобщить весь вложенный в  </a:t>
            </a:r>
            <a:r>
              <a:rPr lang="ru-RU" sz="1200" dirty="0" smtClean="0"/>
              <a:t>рекламу </a:t>
            </a:r>
            <a:r>
              <a:rPr lang="ru-RU" sz="1200" dirty="0"/>
              <a:t>смысл и акцентировать </a:t>
            </a:r>
            <a:r>
              <a:rPr lang="ru-RU" sz="1200" dirty="0" smtClean="0"/>
              <a:t>его.</a:t>
            </a:r>
          </a:p>
          <a:p>
            <a:pPr algn="just">
              <a:defRPr/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Дополнительное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свидетельство. </a:t>
            </a:r>
            <a:r>
              <a:rPr lang="ru-RU" sz="1200" b="1" dirty="0" smtClean="0"/>
              <a:t>Д</a:t>
            </a:r>
            <a:r>
              <a:rPr lang="ru-RU" sz="1200" dirty="0" smtClean="0"/>
              <a:t>ополнительное </a:t>
            </a:r>
            <a:r>
              <a:rPr lang="ru-RU" sz="1200" dirty="0"/>
              <a:t>свидетельство от авторитетной организации или эксперта служит мощным подсознательным стимулом. Многие люди прислушиваются к мнению </a:t>
            </a:r>
            <a:r>
              <a:rPr lang="ru-RU" sz="1200" dirty="0" smtClean="0"/>
              <a:t>авторитетов.</a:t>
            </a:r>
          </a:p>
          <a:p>
            <a:pPr algn="just">
              <a:defRPr/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Победившая сторона </a:t>
            </a:r>
            <a:r>
              <a:rPr lang="ru-RU" sz="1200" dirty="0" smtClean="0"/>
              <a:t>Этот </a:t>
            </a:r>
            <a:r>
              <a:rPr lang="ru-RU" sz="1200" dirty="0"/>
              <a:t>прием использует подсознательное стремление зрителя быть на "выигравшей стороне</a:t>
            </a:r>
            <a:r>
              <a:rPr lang="ru-RU" sz="1200" dirty="0" smtClean="0"/>
              <a:t>".</a:t>
            </a:r>
          </a:p>
          <a:p>
            <a:pPr algn="just">
              <a:defRPr/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Создание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контраста. 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dirty="0" smtClean="0"/>
              <a:t>Прием </a:t>
            </a:r>
            <a:r>
              <a:rPr lang="ru-RU" sz="1200" dirty="0"/>
              <a:t>заключается в создании явной эмоционально окрашенной разницы между социально-негативным и социально-приемлемым поведением</a:t>
            </a:r>
            <a:r>
              <a:rPr lang="ru-RU" sz="1200" dirty="0" smtClean="0"/>
              <a:t>.</a:t>
            </a:r>
          </a:p>
          <a:p>
            <a:pPr algn="just">
              <a:defRPr/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Сравнение</a:t>
            </a:r>
            <a:r>
              <a:rPr lang="ru-RU" sz="1200" dirty="0"/>
              <a:t> </a:t>
            </a:r>
            <a:r>
              <a:rPr lang="ru-RU" sz="1200" dirty="0" smtClean="0"/>
              <a:t>От </a:t>
            </a:r>
            <a:r>
              <a:rPr lang="ru-RU" sz="1200" dirty="0"/>
              <a:t>"создания контраста" этот метод отличается тем, что в нем используются рациональные объяснения. </a:t>
            </a:r>
            <a:r>
              <a:rPr lang="ru-RU" sz="1200" dirty="0" smtClean="0"/>
              <a:t>В рекламных роликах это </a:t>
            </a:r>
            <a:r>
              <a:rPr lang="ru-RU" sz="1200" dirty="0"/>
              <a:t>чаще всего проявляется в демонстрации "до и после" и т.п</a:t>
            </a:r>
            <a:r>
              <a:rPr lang="ru-RU" sz="1200" dirty="0" smtClean="0"/>
              <a:t>.</a:t>
            </a:r>
          </a:p>
          <a:p>
            <a:pPr algn="just">
              <a:defRPr/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Акцент на положительном/отрицательном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результате.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sz="1200" dirty="0" smtClean="0"/>
              <a:t>Он </a:t>
            </a:r>
            <a:r>
              <a:rPr lang="ru-RU" sz="1200" dirty="0"/>
              <a:t>заключается в демонстрации результата как преимущества для человека, совершившего социально-одобряемое действие. Также большое распространение получила обратная схема с социально-негативным действием и его последствиями. Социальная реклама работает с самыми </a:t>
            </a:r>
            <a:r>
              <a:rPr lang="ru-RU" sz="1200" dirty="0" smtClean="0"/>
              <a:t>сильными </a:t>
            </a:r>
            <a:r>
              <a:rPr lang="ru-RU" sz="1200" dirty="0"/>
              <a:t>эмоциями - таким как: страх, стыд, отвращение, страдание, угроза потенциальной потери, радость</a:t>
            </a:r>
            <a:r>
              <a:rPr lang="ru-RU" sz="1200" dirty="0" smtClean="0"/>
              <a:t>.</a:t>
            </a:r>
            <a:endParaRPr lang="ru-RU" sz="12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  </a:t>
            </a:r>
            <a:r>
              <a:rPr lang="ru-RU" sz="1200" dirty="0" smtClean="0"/>
              <a:t>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193662" y="6453336"/>
            <a:ext cx="1686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Вода моей мечты</a:t>
            </a:r>
            <a:r>
              <a:rPr lang="ru-RU" sz="1400" dirty="0">
                <a:solidFill>
                  <a:srgbClr val="C00000"/>
                </a:solidFill>
                <a:latin typeface="+mn-lt"/>
              </a:rPr>
              <a:t>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3338" cy="576064"/>
          </a:xfrm>
        </p:spPr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Проблема как изобретательская задача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(методами ТРИЗ – теории решения изобретательских задач)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8352928" cy="6165304"/>
          </a:xfrm>
        </p:spPr>
        <p:txBody>
          <a:bodyPr>
            <a:normAutofit fontScale="92500" lnSpcReduction="20000"/>
          </a:bodyPr>
          <a:lstStyle/>
          <a:p>
            <a:pPr algn="just">
              <a:buAutoNum type="arabicPeriod"/>
            </a:pP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Решатель задачи </a:t>
            </a:r>
            <a:r>
              <a:rPr lang="ru-RU" sz="1200" dirty="0" smtClean="0"/>
              <a:t>– власти РБ/</a:t>
            </a:r>
            <a:r>
              <a:rPr lang="ru-RU" sz="1200" dirty="0" err="1" smtClean="0"/>
              <a:t>минскводоканал</a:t>
            </a:r>
            <a:r>
              <a:rPr lang="ru-RU" sz="1200" dirty="0" smtClean="0"/>
              <a:t>.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Антисистема</a:t>
            </a:r>
            <a:r>
              <a:rPr lang="ru-RU" sz="1200" b="1" dirty="0" smtClean="0"/>
              <a:t> </a:t>
            </a:r>
            <a:r>
              <a:rPr lang="ru-RU" sz="1200" dirty="0" smtClean="0"/>
              <a:t>– люди, находящиеся в РБ.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Объек</a:t>
            </a:r>
            <a:r>
              <a:rPr lang="ru-RU" sz="1200" b="1" dirty="0" smtClean="0"/>
              <a:t>т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конфликта</a:t>
            </a:r>
            <a:r>
              <a:rPr lang="ru-RU" sz="1200" b="1" dirty="0" smtClean="0"/>
              <a:t> </a:t>
            </a:r>
            <a:r>
              <a:rPr lang="ru-RU" sz="1200" dirty="0" smtClean="0"/>
              <a:t>–  реклама водных ресурсов страны.</a:t>
            </a:r>
          </a:p>
          <a:p>
            <a:pPr marL="0" indent="0" algn="just">
              <a:buNone/>
            </a:pPr>
            <a:r>
              <a:rPr lang="ru-RU" sz="1200" dirty="0" smtClean="0"/>
              <a:t>2.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Цель</a:t>
            </a:r>
            <a:r>
              <a:rPr lang="ru-RU" sz="1200" dirty="0" smtClean="0"/>
              <a:t>: Как побудить средствами рекламы рационально использовать и сохранять водные ресурсы.</a:t>
            </a:r>
          </a:p>
          <a:p>
            <a:pPr algn="just">
              <a:buAutoNum type="arabicPeriod" startAt="3"/>
            </a:pP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Что есть в системе</a:t>
            </a:r>
            <a:r>
              <a:rPr lang="ru-RU" sz="1200" b="1" dirty="0" smtClean="0"/>
              <a:t>: </a:t>
            </a:r>
            <a:r>
              <a:rPr lang="ru-RU" sz="1200" dirty="0" smtClean="0"/>
              <a:t>люди, власти, организации,  средства, методы и приемы рекламы.</a:t>
            </a:r>
          </a:p>
          <a:p>
            <a:pPr marL="0" indent="0" algn="just">
              <a:buNone/>
            </a:pPr>
            <a:r>
              <a:rPr lang="ru-RU" sz="1200" b="1" dirty="0" smtClean="0"/>
              <a:t>4.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Первопричина проблемы</a:t>
            </a:r>
            <a:r>
              <a:rPr lang="ru-RU" sz="1200" b="1" dirty="0" smtClean="0"/>
              <a:t>: </a:t>
            </a:r>
            <a:r>
              <a:rPr lang="ru-RU" sz="1200" dirty="0" smtClean="0"/>
              <a:t>Люди недостаточно информированы по поводу   серьезности данной проблемы.</a:t>
            </a:r>
          </a:p>
          <a:p>
            <a:pPr marL="0" indent="0" algn="just">
              <a:buNone/>
            </a:pPr>
            <a:r>
              <a:rPr lang="ru-RU" sz="1200" b="1" dirty="0" smtClean="0"/>
              <a:t>5.</a:t>
            </a:r>
            <a:r>
              <a:rPr lang="ru-RU" sz="1200" dirty="0" smtClean="0"/>
              <a:t>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Ситуация выбора</a:t>
            </a:r>
            <a:r>
              <a:rPr lang="ru-RU" sz="1200" b="1" dirty="0" smtClean="0"/>
              <a:t>: </a:t>
            </a:r>
            <a:r>
              <a:rPr lang="ru-RU" sz="1200" dirty="0" smtClean="0"/>
              <a:t>Если   </a:t>
            </a:r>
            <a:r>
              <a:rPr lang="ru-RU" sz="1200" b="1" dirty="0" smtClean="0"/>
              <a:t>мало и</a:t>
            </a:r>
            <a:r>
              <a:rPr lang="ru-RU" sz="1200" dirty="0" smtClean="0"/>
              <a:t> </a:t>
            </a:r>
            <a:r>
              <a:rPr lang="ru-RU" sz="1200" b="1" dirty="0" smtClean="0"/>
              <a:t>просто </a:t>
            </a:r>
            <a:r>
              <a:rPr lang="ru-RU" sz="1200" dirty="0" smtClean="0"/>
              <a:t>информировать людей, то они получат информацию и она будет не </a:t>
            </a:r>
            <a:r>
              <a:rPr lang="ru-RU" sz="1200" dirty="0" err="1" smtClean="0"/>
              <a:t>затратна</a:t>
            </a:r>
            <a:r>
              <a:rPr lang="ru-RU" sz="1200" dirty="0" smtClean="0"/>
              <a:t>, но  в простой форме она не сумеет воздействовать на людей.  Если информировать  </a:t>
            </a:r>
            <a:r>
              <a:rPr lang="ru-RU" sz="1200" b="1" dirty="0" smtClean="0"/>
              <a:t>много  и сложно</a:t>
            </a:r>
            <a:r>
              <a:rPr lang="en-US" sz="1200" b="1" dirty="0" smtClean="0"/>
              <a:t> </a:t>
            </a:r>
            <a:r>
              <a:rPr lang="ru-RU" sz="1200" dirty="0" smtClean="0"/>
              <a:t>, то </a:t>
            </a:r>
            <a:r>
              <a:rPr lang="ru-RU" sz="1200" dirty="0" err="1" smtClean="0"/>
              <a:t>затратятся</a:t>
            </a:r>
            <a:r>
              <a:rPr lang="ru-RU" sz="1200" dirty="0" smtClean="0"/>
              <a:t> огромные средства , но будет  ощутимое воздействие.</a:t>
            </a:r>
          </a:p>
          <a:p>
            <a:pPr marL="0" indent="0" algn="just">
              <a:buNone/>
            </a:pPr>
            <a:r>
              <a:rPr lang="ru-RU" sz="1200" b="1" dirty="0" smtClean="0"/>
              <a:t>6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. Идеальный конечный результат</a:t>
            </a:r>
            <a:r>
              <a:rPr lang="ru-RU" sz="1200" dirty="0" smtClean="0"/>
              <a:t>: 1. Люди получают информацию, она не </a:t>
            </a:r>
            <a:r>
              <a:rPr lang="ru-RU" sz="1200" dirty="0" err="1" smtClean="0"/>
              <a:t>затратна</a:t>
            </a:r>
            <a:r>
              <a:rPr lang="ru-RU" sz="1200" dirty="0" smtClean="0"/>
              <a:t>, она имеет серьезное воздействие на людей</a:t>
            </a:r>
            <a:r>
              <a:rPr lang="ru-RU" sz="1200" b="1" dirty="0" smtClean="0"/>
              <a:t>. </a:t>
            </a:r>
            <a:r>
              <a:rPr lang="ru-RU" sz="1200" dirty="0"/>
              <a:t> </a:t>
            </a:r>
            <a:r>
              <a:rPr lang="ru-RU" sz="1200" dirty="0" smtClean="0"/>
              <a:t>2. </a:t>
            </a:r>
            <a:r>
              <a:rPr lang="ru-RU" sz="1200" b="1" dirty="0" smtClean="0"/>
              <a:t> </a:t>
            </a:r>
            <a:r>
              <a:rPr lang="ru-RU" sz="1200" dirty="0" smtClean="0"/>
              <a:t>Люди Сами хотят рационально использовать и сохранять водные ресурсы после  Рекламного влияния.  3. Реклама Сама побуждает людей к  рациональному использованию и сохранению водных ресурсов</a:t>
            </a:r>
            <a:r>
              <a:rPr lang="ru-RU" sz="1200" b="1" dirty="0" smtClean="0"/>
              <a:t>.</a:t>
            </a:r>
          </a:p>
          <a:p>
            <a:pPr marL="0" indent="0" algn="just">
              <a:buNone/>
            </a:pPr>
            <a:r>
              <a:rPr lang="ru-RU" sz="1200" b="1" dirty="0" smtClean="0"/>
              <a:t>7.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Обостренное противоречие</a:t>
            </a:r>
            <a:r>
              <a:rPr lang="ru-RU" sz="1200" b="1" dirty="0" smtClean="0"/>
              <a:t>:</a:t>
            </a:r>
            <a:r>
              <a:rPr lang="ru-RU" sz="1200" dirty="0"/>
              <a:t> </a:t>
            </a:r>
            <a:r>
              <a:rPr lang="ru-RU" sz="1200" dirty="0" smtClean="0"/>
              <a:t>Реклама и должна побудить людей к  рациональному использованию и  сохранению водных ресурсов и не может, так как простое информирование не  имеет эффекта.</a:t>
            </a:r>
          </a:p>
          <a:p>
            <a:pPr marL="0" indent="0" algn="just">
              <a:buNone/>
            </a:pPr>
            <a:r>
              <a:rPr lang="ru-RU" sz="1200" b="1" dirty="0" smtClean="0"/>
              <a:t>8. 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Решения:</a:t>
            </a:r>
            <a:r>
              <a:rPr lang="ru-RU" sz="1200" b="1" dirty="0" smtClean="0"/>
              <a:t> </a:t>
            </a:r>
            <a:r>
              <a:rPr lang="ru-RU" sz="1200" dirty="0" smtClean="0"/>
              <a:t>Используем ресурсный подход из предыдущих слайдов: 1. реклама должна опираться на положительные и отрицательные эмоции людей (использовать  чувство страха за свою жизнь и облегчения и т.п. в связи с решением проблемы). Поэтому любое рекламное воздействие должно вызывать сильные и яркие эмоции и  не должно  быть простым повествованием.  следовательно убираем  большие материальные затраты На производство  рекламы, а ставим акцент на суть рекламного сообщения – страх и беспокойство за свою жизнь. 2. Использовать мнение авторитета (метод «имидж»). 3.  Создавать контраст  </a:t>
            </a:r>
            <a:r>
              <a:rPr lang="ru-RU" sz="1200" dirty="0"/>
              <a:t>явной эмоционально окрашенной разницы между социально-негативным и социально-приемлемым поведением</a:t>
            </a:r>
            <a:r>
              <a:rPr lang="ru-RU" sz="1200" dirty="0" smtClean="0"/>
              <a:t>. 3. Использовать и другие указанные методы. 4. Использовать эстетичность, этичность и оригинальность в креативных решениях. И </a:t>
            </a:r>
            <a:r>
              <a:rPr lang="ru-RU" sz="1200" smtClean="0"/>
              <a:t>т.п.</a:t>
            </a:r>
            <a:endParaRPr lang="ru-RU" sz="1200" dirty="0" smtClean="0"/>
          </a:p>
          <a:p>
            <a:pPr marL="0" indent="0" algn="ctr">
              <a:buNone/>
            </a:pPr>
            <a:r>
              <a:rPr lang="ru-RU" sz="1600" b="1" i="1" cap="none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Один за всех и все за водные ресурсы страны!</a:t>
            </a:r>
          </a:p>
        </p:txBody>
      </p:sp>
    </p:spTree>
    <p:extLst>
      <p:ext uri="{BB962C8B-B14F-4D97-AF65-F5344CB8AC3E}">
        <p14:creationId xmlns:p14="http://schemas.microsoft.com/office/powerpoint/2010/main" val="30447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1272</TotalTime>
  <Words>883</Words>
  <Application>Microsoft Office PowerPoint</Application>
  <PresentationFormat>Экран (4:3)</PresentationFormat>
  <Paragraphs>117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Капля</vt:lpstr>
      <vt:lpstr>Концепция и слоган  рекламной кампании  по рациональному использованию и сохранению водных  ресурсов </vt:lpstr>
      <vt:lpstr>Слоган рекламной кАмпании </vt:lpstr>
      <vt:lpstr>Краткое описание проблемы</vt:lpstr>
      <vt:lpstr>  Цель  и задачи рекламной кампании                                                            </vt:lpstr>
      <vt:lpstr>Краткое описание целевой аудитории                                                                                                                                                       </vt:lpstr>
      <vt:lpstr> Используемые каналы продвижения    </vt:lpstr>
      <vt:lpstr>Методы  психологического  воздействия на целевую аудиторию                                                             </vt:lpstr>
      <vt:lpstr>   Приемы психологического воздействия   </vt:lpstr>
      <vt:lpstr>   Проблема как изобретательская задача (методами ТРИЗ – теории решения изобретательских задач)   </vt:lpstr>
      <vt:lpstr>Эхо фраза:   Сбережем воду вместе!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Креативные технологии в рекламе</dc:title>
  <dc:creator>User</dc:creator>
  <cp:lastModifiedBy>HP</cp:lastModifiedBy>
  <cp:revision>107</cp:revision>
  <cp:lastPrinted>2017-10-27T07:18:41Z</cp:lastPrinted>
  <dcterms:created xsi:type="dcterms:W3CDTF">2007-04-17T10:11:07Z</dcterms:created>
  <dcterms:modified xsi:type="dcterms:W3CDTF">2017-10-27T09:36:24Z</dcterms:modified>
</cp:coreProperties>
</file>