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5" r:id="rId4"/>
    <p:sldId id="262" r:id="rId5"/>
    <p:sldId id="264" r:id="rId6"/>
    <p:sldId id="267" r:id="rId7"/>
    <p:sldId id="259" r:id="rId8"/>
    <p:sldId id="263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13486-BA31-4F94-AC11-6141643E2364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F365A-6085-45B7-9C0F-4D2B8CE6B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90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F365A-6085-45B7-9C0F-4D2B8CE6B32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85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F365A-6085-45B7-9C0F-4D2B8CE6B32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085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F365A-6085-45B7-9C0F-4D2B8CE6B32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30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F365A-6085-45B7-9C0F-4D2B8CE6B32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83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F365A-6085-45B7-9C0F-4D2B8CE6B32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048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F365A-6085-45B7-9C0F-4D2B8CE6B32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333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F365A-6085-45B7-9C0F-4D2B8CE6B32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497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F365A-6085-45B7-9C0F-4D2B8CE6B32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5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60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0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39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18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5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0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99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90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86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0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50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D6914-3AE4-4E5C-8064-AC2DC3324C0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D976C-35C7-4CE7-97F9-54D4BD0A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76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7.jp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E1DED9"/>
              </a:clrFrom>
              <a:clrTo>
                <a:srgbClr val="E1DED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38" y="222608"/>
            <a:ext cx="9153092" cy="45230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830" y="3782824"/>
            <a:ext cx="9294127" cy="115023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«Концепция </a:t>
            </a:r>
            <a:r>
              <a:rPr lang="ru-RU" sz="2400" dirty="0">
                <a:solidFill>
                  <a:srgbClr val="0070C0"/>
                </a:solidFill>
                <a:latin typeface="Lucida Console" panose="020B0609040504020204" pitchFamily="49" charset="0"/>
              </a:rPr>
              <a:t>и слоган рекламной кампании по рациональному использованию и сохранению водных ресурсов</a:t>
            </a:r>
            <a:r>
              <a:rPr lang="ru-RU" sz="24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»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3164" y="1637249"/>
            <a:ext cx="3525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B0F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Вода.</a:t>
            </a:r>
            <a:r>
              <a:rPr lang="en-US" sz="5400" dirty="0" smtClean="0">
                <a:solidFill>
                  <a:srgbClr val="00B0F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by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0411" y="2782669"/>
            <a:ext cx="6851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Туалеты двойного слива</a:t>
            </a:r>
            <a:endParaRPr lang="ru-RU" sz="3600" b="1" dirty="0">
              <a:solidFill>
                <a:srgbClr val="7030A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80914"/>
            <a:ext cx="1102680" cy="735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Объект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458" y="80914"/>
            <a:ext cx="679818" cy="7356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1569" y="279484"/>
            <a:ext cx="8588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Государственное учреждение образования «Средняя школа №61 г. Минска»</a:t>
            </a:r>
            <a:endParaRPr lang="ru-RU" sz="16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1535" y="5315454"/>
            <a:ext cx="3920465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«Туалеты двойного слива»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Софья, 14 лет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учреждение образования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«Средняя школа № 61 г. Минска»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Первомайский район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Гаврильчик Валерия Игоревна, +375336625562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7381" y="1942443"/>
            <a:ext cx="10515600" cy="15317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На спуск воды в унитазе за одно нажатие приходится порядка 6-8 литров. В большинстве случаев такой расход воды просто не обоснован. </a:t>
            </a:r>
            <a:endParaRPr lang="ru-RU" sz="2400" dirty="0">
              <a:solidFill>
                <a:srgbClr val="7030A0"/>
              </a:solidFill>
              <a:latin typeface="Lucida Console" panose="020B0609040504020204" pitchFamily="49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510" y="3637453"/>
            <a:ext cx="4437342" cy="249600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clrChange>
              <a:clrFrom>
                <a:srgbClr val="E1DED9"/>
              </a:clrFrom>
              <a:clrTo>
                <a:srgbClr val="E1DED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38" y="222608"/>
            <a:ext cx="9153092" cy="45230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80914"/>
            <a:ext cx="1102680" cy="735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458" y="80914"/>
            <a:ext cx="679818" cy="7356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11569" y="279484"/>
            <a:ext cx="8588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Государственное учреждение образования «Средняя школа №61 г. Минска»</a:t>
            </a:r>
            <a:endParaRPr lang="ru-RU" sz="16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91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2886" y="2261054"/>
            <a:ext cx="10765971" cy="58011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Представляем вашему вниманию унитазы с функцией двойного слива</a:t>
            </a:r>
            <a:endParaRPr lang="ru-RU" sz="2600" b="1" dirty="0">
              <a:solidFill>
                <a:srgbClr val="002060"/>
              </a:solidFill>
              <a:latin typeface="Lucida Console" panose="020B0609040504020204" pitchFamily="49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466463"/>
            <a:ext cx="4711053" cy="23652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clrChange>
              <a:clrFrom>
                <a:srgbClr val="E1DED9"/>
              </a:clrFrom>
              <a:clrTo>
                <a:srgbClr val="E1DED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38" y="222608"/>
            <a:ext cx="9153092" cy="45230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80914"/>
            <a:ext cx="1102680" cy="735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458" y="80914"/>
            <a:ext cx="679818" cy="7356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11569" y="279484"/>
            <a:ext cx="8588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Государственное учреждение образования «Средняя школа №61 г. Минска»</a:t>
            </a:r>
            <a:endParaRPr lang="ru-RU" sz="16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083" y="1976677"/>
            <a:ext cx="11247830" cy="8791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Кнопка двойного слива – это решение проблемы избыточного потребления водных ресурсов. Такие туалеты используют на 67 % меньше воды</a:t>
            </a:r>
            <a:r>
              <a:rPr lang="ru-RU" sz="2000" dirty="0">
                <a:solidFill>
                  <a:srgbClr val="7030A0"/>
                </a:solidFill>
                <a:latin typeface="Lucida Console" panose="020B0609040504020204" pitchFamily="49" charset="0"/>
              </a:rPr>
              <a:t>,</a:t>
            </a:r>
            <a:r>
              <a:rPr lang="ru-RU" sz="20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 благодаря функции выбора режима смыва.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046" y="5955563"/>
            <a:ext cx="118599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Данное нововведение позволит вам сэкономить </a:t>
            </a:r>
            <a:r>
              <a:rPr lang="ru-RU" sz="2000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20-25</a:t>
            </a:r>
            <a:r>
              <a:rPr lang="ru-RU" sz="20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latin typeface="Lucida Console" panose="020B0609040504020204" pitchFamily="49" charset="0"/>
              </a:rPr>
              <a:t>кб.м</a:t>
            </a:r>
            <a:r>
              <a:rPr lang="ru-RU" sz="20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. воды в год</a:t>
            </a:r>
          </a:p>
          <a:p>
            <a:pPr algn="just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4426" y="2941510"/>
            <a:ext cx="2838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малый – 2-4 литра </a:t>
            </a:r>
          </a:p>
          <a:p>
            <a:pPr algn="ctr"/>
            <a:r>
              <a:rPr lang="ru-RU" sz="2000" dirty="0">
                <a:solidFill>
                  <a:srgbClr val="0070C0"/>
                </a:solidFill>
                <a:latin typeface="Lucida Console" panose="020B0609040504020204" pitchFamily="49" charset="0"/>
              </a:rPr>
              <a:t>з</a:t>
            </a:r>
            <a:r>
              <a:rPr lang="ru-RU" sz="20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а смыв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19744" y="2941510"/>
            <a:ext cx="3108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большой 6-8 литров 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за смыв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153" y="3820694"/>
            <a:ext cx="2879723" cy="19288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31" y="3820694"/>
            <a:ext cx="2879723" cy="1909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clrChange>
              <a:clrFrom>
                <a:srgbClr val="E1DED9"/>
              </a:clrFrom>
              <a:clrTo>
                <a:srgbClr val="E1DED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38" y="222608"/>
            <a:ext cx="9153092" cy="45230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80914"/>
            <a:ext cx="1102680" cy="735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Объект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458" y="80914"/>
            <a:ext cx="679818" cy="73569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11569" y="279484"/>
            <a:ext cx="8588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Государственное учреждение образования «Средняя школа №61 г. Минска»</a:t>
            </a:r>
            <a:endParaRPr lang="ru-RU" sz="16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27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9314" y="2032453"/>
            <a:ext cx="9241971" cy="8849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Целью рекламной компании является общее понижение количества потребляемой воды на душу населения</a:t>
            </a:r>
            <a:endParaRPr lang="ru-RU" sz="2400" dirty="0">
              <a:solidFill>
                <a:srgbClr val="002060"/>
              </a:solidFill>
              <a:latin typeface="Lucida Console" panose="020B060904050402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3142" y="3276600"/>
            <a:ext cx="79139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Задачи рекламной компании: </a:t>
            </a:r>
          </a:p>
          <a:p>
            <a:endParaRPr lang="ru-RU" sz="2000" dirty="0" smtClean="0">
              <a:solidFill>
                <a:srgbClr val="7030A0"/>
              </a:solidFill>
              <a:latin typeface="Lucida Console" panose="020B0609040504020204" pitchFamily="49" charset="0"/>
            </a:endParaRPr>
          </a:p>
          <a:p>
            <a:r>
              <a:rPr lang="ru-RU" sz="20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-повышение осведомлённости населения о проблеме водопотребления</a:t>
            </a:r>
            <a:endParaRPr lang="ru-RU" sz="2000" dirty="0">
              <a:solidFill>
                <a:srgbClr val="7030A0"/>
              </a:solidFill>
              <a:latin typeface="Lucida Console" panose="020B0609040504020204" pitchFamily="49" charset="0"/>
            </a:endParaRPr>
          </a:p>
          <a:p>
            <a:endParaRPr lang="ru-RU" sz="2000" dirty="0" smtClean="0">
              <a:solidFill>
                <a:srgbClr val="7030A0"/>
              </a:solidFill>
              <a:latin typeface="Lucida Console" panose="020B0609040504020204" pitchFamily="49" charset="0"/>
            </a:endParaRPr>
          </a:p>
          <a:p>
            <a:r>
              <a:rPr lang="ru-RU" sz="20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-</a:t>
            </a:r>
            <a:r>
              <a:rPr lang="ru-RU" sz="2000" dirty="0">
                <a:solidFill>
                  <a:srgbClr val="7030A0"/>
                </a:solidFill>
                <a:latin typeface="Lucida Console" panose="020B0609040504020204" pitchFamily="49" charset="0"/>
              </a:rPr>
              <a:t>воспитание в населении чувства ответственности перед природой и её </a:t>
            </a:r>
            <a:r>
              <a:rPr lang="ru-RU" sz="20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ресурсами</a:t>
            </a:r>
          </a:p>
          <a:p>
            <a:endParaRPr lang="ru-RU" sz="2000" dirty="0">
              <a:solidFill>
                <a:srgbClr val="7030A0"/>
              </a:solidFill>
              <a:latin typeface="Lucida Console" panose="020B0609040504020204" pitchFamily="49" charset="0"/>
            </a:endParaRPr>
          </a:p>
          <a:p>
            <a:r>
              <a:rPr lang="ru-RU" sz="20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-сбыт механизмов двойного слива для унитазов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030" y="3618862"/>
            <a:ext cx="3478284" cy="23652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clrChange>
              <a:clrFrom>
                <a:srgbClr val="E1DED9"/>
              </a:clrFrom>
              <a:clrTo>
                <a:srgbClr val="E1DED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38" y="222608"/>
            <a:ext cx="9153092" cy="45230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80914"/>
            <a:ext cx="1102680" cy="735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458" y="80914"/>
            <a:ext cx="679818" cy="7356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11569" y="279484"/>
            <a:ext cx="8588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Государственное учреждение образования «Средняя школа №61 г. Минска»</a:t>
            </a:r>
            <a:endParaRPr lang="ru-RU" sz="16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1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445" y="3979485"/>
            <a:ext cx="3146082" cy="22131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4745" y="1948542"/>
            <a:ext cx="2272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Рекламный слоган</a:t>
            </a:r>
            <a:endParaRPr lang="ru-RU" sz="1600" dirty="0">
              <a:solidFill>
                <a:srgbClr val="7030A0"/>
              </a:solidFill>
              <a:latin typeface="Lucida Console" panose="020B060904050402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5372" y="2688772"/>
            <a:ext cx="743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u="sng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Экономия теперь в тренде</a:t>
            </a:r>
            <a:endParaRPr lang="ru-RU" sz="3600" u="sng" dirty="0">
              <a:solidFill>
                <a:srgbClr val="FF0000"/>
              </a:solidFill>
              <a:latin typeface="Lucida Console" panose="020B0609040504020204" pitchFamily="49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clrChange>
              <a:clrFrom>
                <a:srgbClr val="E1DED9"/>
              </a:clrFrom>
              <a:clrTo>
                <a:srgbClr val="E1DED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38" y="222608"/>
            <a:ext cx="9153092" cy="45230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80914"/>
            <a:ext cx="1102680" cy="735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Объект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458" y="80914"/>
            <a:ext cx="679818" cy="7356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11569" y="279484"/>
            <a:ext cx="8588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Государственное учреждение образования «Средняя школа №61 г. Минска»</a:t>
            </a:r>
            <a:endParaRPr lang="ru-RU" sz="16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84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920" y="2499003"/>
            <a:ext cx="8101084" cy="2497540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Целевая аудитория рекламной компании:</a:t>
            </a:r>
            <a:b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-женщина или мужчина в возрасте </a:t>
            </a:r>
            <a:r>
              <a:rPr lang="ru-RU" sz="2200" dirty="0" smtClean="0">
                <a:solidFill>
                  <a:srgbClr val="00206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25-35</a:t>
            </a: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 лет</a:t>
            </a:r>
            <a:b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-проживающие на территории Республики Беларусь</a:t>
            </a:r>
            <a:b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</a:br>
            <a:r>
              <a:rPr lang="ru-RU" sz="2200" dirty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-планирующие сделать </a:t>
            </a:r>
            <a:r>
              <a:rPr lang="ru-RU" sz="2200" dirty="0" smtClean="0">
                <a:solidFill>
                  <a:srgbClr val="00206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ремонт</a:t>
            </a: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 в квартире</a:t>
            </a:r>
            <a:b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-средний уровень годового дохода на человека выше </a:t>
            </a:r>
            <a:r>
              <a:rPr lang="ru-RU" sz="2200" dirty="0" smtClean="0">
                <a:solidFill>
                  <a:srgbClr val="00206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3500</a:t>
            </a: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долларов</a:t>
            </a: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</a:br>
            <a:r>
              <a:rPr lang="ru-RU" sz="2200" dirty="0" smtClean="0">
                <a:solidFill>
                  <a:srgbClr val="7030A0"/>
                </a:solidFill>
                <a:latin typeface="Lucida Console" panose="020B0609040504020204" pitchFamily="49" charset="0"/>
                <a:cs typeface="Calibri" panose="020F0502020204030204" pitchFamily="34" charset="0"/>
              </a:rPr>
              <a:t> </a:t>
            </a:r>
            <a:endParaRPr lang="ru-RU" sz="2200" dirty="0">
              <a:solidFill>
                <a:srgbClr val="7030A0"/>
              </a:solidFill>
              <a:latin typeface="Lucida Console" panose="020B0609040504020204" pitchFamily="49" charset="0"/>
              <a:cs typeface="Calibri" panose="020F05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026" y="4010608"/>
            <a:ext cx="3141405" cy="231014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clrChange>
              <a:clrFrom>
                <a:srgbClr val="E1DED9"/>
              </a:clrFrom>
              <a:clrTo>
                <a:srgbClr val="E1DED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38" y="222608"/>
            <a:ext cx="9153092" cy="45230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80914"/>
            <a:ext cx="1102680" cy="735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458" y="80914"/>
            <a:ext cx="679818" cy="7356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11569" y="279484"/>
            <a:ext cx="8588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Государственное учреждение образования «Средняя школа №61 г. Минска»</a:t>
            </a:r>
            <a:endParaRPr lang="ru-RU" sz="16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73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0644" y="3796264"/>
            <a:ext cx="4661848" cy="52179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Каналы продвижения</a:t>
            </a:r>
            <a:endParaRPr lang="ru-RU" dirty="0">
              <a:solidFill>
                <a:srgbClr val="7030A0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652" y="4503762"/>
            <a:ext cx="5895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Каналы широкого охвата и медиа в местах продаж</a:t>
            </a:r>
            <a:endParaRPr lang="ru-RU" sz="2000" dirty="0">
              <a:solidFill>
                <a:srgbClr val="002060"/>
              </a:solidFill>
              <a:latin typeface="Lucida Console" panose="020B0609040504020204" pitchFamily="49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991" y="2386554"/>
            <a:ext cx="5043606" cy="22254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clrChange>
              <a:clrFrom>
                <a:srgbClr val="E1DED9"/>
              </a:clrFrom>
              <a:clrTo>
                <a:srgbClr val="E1DED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38" y="222608"/>
            <a:ext cx="9153092" cy="45230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80914"/>
            <a:ext cx="1102680" cy="735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Объект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458" y="80914"/>
            <a:ext cx="679818" cy="7356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11569" y="279484"/>
            <a:ext cx="8588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Государственное учреждение образования «Средняя школа №61 г. Минска»</a:t>
            </a:r>
            <a:endParaRPr lang="ru-RU" sz="16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3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6884" y="1836511"/>
            <a:ext cx="8882743" cy="91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Методы воздействия на целевую аудиторию </a:t>
            </a:r>
            <a:endParaRPr lang="ru-RU" sz="2400" dirty="0">
              <a:solidFill>
                <a:srgbClr val="7030A0"/>
              </a:solidFill>
              <a:latin typeface="Lucida Console" panose="020B060904050402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39340" y="3039025"/>
            <a:ext cx="1741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ТВ реклама </a:t>
            </a:r>
            <a:endParaRPr lang="ru-RU" sz="2000" u="sng" dirty="0">
              <a:solidFill>
                <a:srgbClr val="002060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84570" y="3124122"/>
            <a:ext cx="4071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>
                <a:solidFill>
                  <a:srgbClr val="002060"/>
                </a:solidFill>
                <a:latin typeface="Lucida Console" panose="020B0609040504020204" pitchFamily="49" charset="0"/>
              </a:rPr>
              <a:t>Экспозиции и демонстрации товара в местах </a:t>
            </a:r>
            <a:r>
              <a:rPr lang="ru-RU" sz="2000" u="sng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продажи</a:t>
            </a:r>
            <a:endParaRPr lang="ru-RU" sz="2000" u="sng" dirty="0">
              <a:solidFill>
                <a:srgbClr val="002060"/>
              </a:solidFill>
              <a:latin typeface="Lucida Console" panose="020B060904050402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285" y="3881942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Установка по льготной цене</a:t>
            </a:r>
            <a:endParaRPr lang="ru-RU" sz="2000" u="sng" dirty="0">
              <a:solidFill>
                <a:srgbClr val="002060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9153" y="5250519"/>
            <a:ext cx="4060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Товар как бонус к покупке</a:t>
            </a:r>
            <a:endParaRPr lang="ru-RU" sz="2000" u="sng" dirty="0">
              <a:solidFill>
                <a:srgbClr val="002060"/>
              </a:solidFill>
              <a:latin typeface="Lucida Console" panose="020B060904050402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05054" y="5035495"/>
            <a:ext cx="3570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Телефонные справочники</a:t>
            </a:r>
            <a:endParaRPr lang="ru-RU" sz="2000" u="sng" dirty="0">
              <a:solidFill>
                <a:srgbClr val="002060"/>
              </a:solidFill>
              <a:latin typeface="Lucida Console" panose="020B060904050402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1241" y="4710138"/>
            <a:ext cx="2525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Выставки</a:t>
            </a:r>
            <a:endParaRPr lang="ru-RU" sz="2000" u="sng" dirty="0">
              <a:solidFill>
                <a:srgbClr val="002060"/>
              </a:solidFill>
              <a:latin typeface="Lucida Console" panose="020B060904050402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6009" y="2996838"/>
            <a:ext cx="1132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solidFill>
                  <a:srgbClr val="002060"/>
                </a:solidFill>
                <a:latin typeface="Lucida Console" panose="020B0609040504020204" pitchFamily="49" charset="0"/>
              </a:rPr>
              <a:t>К</a:t>
            </a:r>
            <a:r>
              <a:rPr lang="ru-RU" sz="2000" u="sng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упоны</a:t>
            </a:r>
            <a:endParaRPr lang="ru-RU" sz="2000" u="sng" dirty="0">
              <a:solidFill>
                <a:srgbClr val="002060"/>
              </a:solidFill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798" y="4357683"/>
            <a:ext cx="2373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solidFill>
                  <a:srgbClr val="002060"/>
                </a:solidFill>
                <a:latin typeface="Lucida Console" panose="020B0609040504020204" pitchFamily="49" charset="0"/>
              </a:rPr>
              <a:t>Личная продажа</a:t>
            </a:r>
            <a:endParaRPr lang="ru-RU" sz="2000" u="sng" dirty="0">
              <a:solidFill>
                <a:srgbClr val="002060"/>
              </a:solidFill>
              <a:latin typeface="Lucida Console" panose="020B0609040504020204" pitchFamily="49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clrChange>
              <a:clrFrom>
                <a:srgbClr val="E1DED9"/>
              </a:clrFrom>
              <a:clrTo>
                <a:srgbClr val="E1DED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38" y="222608"/>
            <a:ext cx="9153092" cy="452305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80914"/>
            <a:ext cx="1102680" cy="735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Объект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458" y="80914"/>
            <a:ext cx="679818" cy="7356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011569" y="279484"/>
            <a:ext cx="8588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Государственное учреждение образования «Средняя школа №61 г. Минска»</a:t>
            </a:r>
            <a:endParaRPr lang="ru-RU" sz="1600" dirty="0">
              <a:solidFill>
                <a:srgbClr val="0070C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73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326</Words>
  <Application>Microsoft Office PowerPoint</Application>
  <PresentationFormat>Широкоэкранный</PresentationFormat>
  <Paragraphs>56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Lucida Console</vt:lpstr>
      <vt:lpstr>Segoe UI</vt:lpstr>
      <vt:lpstr>Times New Roman</vt:lpstr>
      <vt:lpstr>Тема Office</vt:lpstr>
      <vt:lpstr>«Концепция и слоган рекламной кампании по рациональному использованию и сохранению водных ресурсов»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Целевая аудитория рекламной компании:  -женщина или мужчина в возрасте 25-35 лет  -проживающие на территории Республики Беларусь  -планирующие сделать ремонт в квартире  -средний уровень годового дохода на человека выше 3500 долларов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класс</dc:creator>
  <cp:lastModifiedBy>User</cp:lastModifiedBy>
  <cp:revision>34</cp:revision>
  <dcterms:created xsi:type="dcterms:W3CDTF">2017-06-15T07:26:57Z</dcterms:created>
  <dcterms:modified xsi:type="dcterms:W3CDTF">2017-10-30T11:11:41Z</dcterms:modified>
</cp:coreProperties>
</file>