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5C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9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9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8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2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0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4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7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B1C12-307A-497C-82FC-11197ADAE96C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A6A0-CB55-4D5B-9BAD-EFDEE3C9F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0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336429" cy="53285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242088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no Pro Display" pitchFamily="18" charset="0"/>
              </a:rPr>
              <a:t>#</a:t>
            </a:r>
            <a:r>
              <a:rPr lang="ru-RU" sz="3200" b="1" dirty="0" err="1" smtClean="0">
                <a:solidFill>
                  <a:schemeClr val="bg1"/>
                </a:solidFill>
                <a:latin typeface="Arno Pro Display" pitchFamily="18" charset="0"/>
              </a:rPr>
              <a:t>СберегаяВоду_СберегаемЖизнь</a:t>
            </a:r>
            <a:endParaRPr lang="ru-RU" sz="3200" b="1" dirty="0">
              <a:solidFill>
                <a:schemeClr val="bg1"/>
              </a:solidFill>
              <a:latin typeface="Arno Pro Displa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586" y="764703"/>
            <a:ext cx="3932514" cy="5016758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latin typeface="Constantia" panose="02030602050306030303" pitchFamily="18" charset="0"/>
              </a:rPr>
              <a:t>Каждый шестой человек на планете испытывает нехватку пресной воды;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latin typeface="Constantia" panose="02030602050306030303" pitchFamily="18" charset="0"/>
              </a:rPr>
              <a:t>Пятая часть населения мира живёт в районах, в которых наблюдается острая нехватка питьевой воды.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latin typeface="Constantia" panose="02030602050306030303" pitchFamily="18" charset="0"/>
              </a:rPr>
              <a:t>По прогнозам к 2025 году больше половины государств планеты ощутят серьёзную нехватку воды, а к середине XXI века уже трём четвертям населения Земли не будет хватать пресной воды.</a:t>
            </a:r>
          </a:p>
        </p:txBody>
      </p:sp>
    </p:spTree>
    <p:extLst>
      <p:ext uri="{BB962C8B-B14F-4D97-AF65-F5344CB8AC3E}">
        <p14:creationId xmlns:p14="http://schemas.microsoft.com/office/powerpoint/2010/main" val="3806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6773" y="3140968"/>
            <a:ext cx="4307227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no Pro Display" pitchFamily="18" charset="0"/>
              </a:rPr>
              <a:t>#</a:t>
            </a:r>
            <a:r>
              <a:rPr lang="ru-RU" sz="2800" b="1" dirty="0" err="1" smtClean="0">
                <a:latin typeface="Arno Pro Display" pitchFamily="18" charset="0"/>
              </a:rPr>
              <a:t>СберегаяВоду</a:t>
            </a:r>
            <a:r>
              <a:rPr lang="ru-RU" sz="2800" b="1" dirty="0" smtClean="0">
                <a:latin typeface="Arno Pro Display" pitchFamily="18" charset="0"/>
              </a:rPr>
              <a:t>_</a:t>
            </a:r>
          </a:p>
          <a:p>
            <a:r>
              <a:rPr lang="ru-RU" sz="2800" b="1" dirty="0" err="1" smtClean="0">
                <a:latin typeface="Arno Pro Display" pitchFamily="18" charset="0"/>
              </a:rPr>
              <a:t>СберегаемЖизнь</a:t>
            </a:r>
            <a:endParaRPr lang="ru-RU" sz="2800" b="1" dirty="0">
              <a:latin typeface="Arno Pro Displa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62068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Наш рекламный проект:</a:t>
            </a:r>
            <a:endParaRPr lang="ru-RU" sz="2800" b="1" dirty="0">
              <a:latin typeface="Arno Pro Displa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/>
          <a:stretch/>
        </p:blipFill>
        <p:spPr>
          <a:xfrm>
            <a:off x="35496" y="-459432"/>
            <a:ext cx="4543450" cy="68350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835696" y="3501008"/>
            <a:ext cx="3168352" cy="919401"/>
          </a:xfrm>
          <a:prstGeom prst="flowChartAlternateProcess">
            <a:avLst/>
          </a:prstGeom>
          <a:solidFill>
            <a:srgbClr val="B5C2D3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no Pro Display"/>
              </a:rPr>
              <a:t>#</a:t>
            </a:r>
            <a:r>
              <a:rPr lang="be-BY" sz="2400" b="1" dirty="0" smtClean="0">
                <a:latin typeface="Arno Pro Display"/>
              </a:rPr>
              <a:t>СберегаяВоду</a:t>
            </a:r>
          </a:p>
          <a:p>
            <a:r>
              <a:rPr lang="be-BY" sz="2400" b="1" dirty="0" smtClean="0">
                <a:latin typeface="Arno Pro Display"/>
              </a:rPr>
              <a:t>_Сберегаем</a:t>
            </a:r>
            <a:r>
              <a:rPr lang="ru-RU" sz="2400" b="1" dirty="0" smtClean="0">
                <a:latin typeface="Arno Pro Display"/>
              </a:rPr>
              <a:t>Жизнь</a:t>
            </a:r>
            <a:endParaRPr lang="ru-RU" sz="2400" b="1" dirty="0">
              <a:latin typeface="Arno Pro Displa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238850"/>
            <a:ext cx="42807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anose="02030602050306030303" pitchFamily="18" charset="0"/>
              </a:rPr>
              <a:t>Наш проект видит своей целью распространение своеобразного </a:t>
            </a:r>
            <a:r>
              <a:rPr lang="ru-RU" sz="2400" dirty="0" err="1" smtClean="0">
                <a:latin typeface="Constantia" panose="02030602050306030303" pitchFamily="18" charset="0"/>
              </a:rPr>
              <a:t>Флешмоба</a:t>
            </a:r>
            <a:r>
              <a:rPr lang="ru-RU" sz="2400" dirty="0" smtClean="0">
                <a:latin typeface="Constantia" panose="02030602050306030303" pitchFamily="18" charset="0"/>
              </a:rPr>
              <a:t> в социальной сети </a:t>
            </a:r>
            <a:r>
              <a:rPr lang="en-US" sz="2400" dirty="0" smtClean="0">
                <a:latin typeface="Constantia" panose="02030602050306030303" pitchFamily="18" charset="0"/>
              </a:rPr>
              <a:t>Instagram</a:t>
            </a:r>
            <a:r>
              <a:rPr lang="ru-RU" sz="2400" dirty="0" smtClean="0">
                <a:latin typeface="Constantia" panose="02030602050306030303" pitchFamily="18" charset="0"/>
              </a:rPr>
              <a:t>. Он будет призывать людей делать </a:t>
            </a:r>
            <a:r>
              <a:rPr lang="ru-RU" sz="2400" dirty="0" err="1" smtClean="0">
                <a:latin typeface="Constantia" panose="02030602050306030303" pitchFamily="18" charset="0"/>
              </a:rPr>
              <a:t>фотодоказательство</a:t>
            </a:r>
            <a:r>
              <a:rPr lang="ru-RU" sz="2400" dirty="0" smtClean="0">
                <a:latin typeface="Constantia" panose="02030602050306030303" pitchFamily="18" charset="0"/>
              </a:rPr>
              <a:t> того, что они берегут водные ресурсы и подписывать эти посты </a:t>
            </a:r>
            <a:r>
              <a:rPr lang="ru-RU" sz="2400" dirty="0" err="1" smtClean="0">
                <a:latin typeface="Constantia" panose="02030602050306030303" pitchFamily="18" charset="0"/>
              </a:rPr>
              <a:t>хештегом</a:t>
            </a:r>
            <a:r>
              <a:rPr lang="ru-RU" sz="2400" dirty="0" smtClean="0">
                <a:latin typeface="Constantia" panose="02030602050306030303" pitchFamily="18" charset="0"/>
              </a:rPr>
              <a:t> </a:t>
            </a:r>
            <a:r>
              <a:rPr lang="en-US" sz="2400" b="1" dirty="0" smtClean="0">
                <a:latin typeface="Constantia" panose="02030602050306030303" pitchFamily="18" charset="0"/>
              </a:rPr>
              <a:t>#</a:t>
            </a:r>
            <a:r>
              <a:rPr lang="ru-RU" sz="2400" b="1" dirty="0" err="1" smtClean="0">
                <a:latin typeface="Constantia" panose="02030602050306030303" pitchFamily="18" charset="0"/>
              </a:rPr>
              <a:t>СберегаяВоду_СберегаемЖизнь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157192"/>
            <a:ext cx="568863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Constantia" panose="02030602050306030303" pitchFamily="18" charset="0"/>
            </a:endParaRPr>
          </a:p>
          <a:p>
            <a:r>
              <a:rPr lang="en-US" sz="2400" b="1" dirty="0" smtClean="0">
                <a:latin typeface="Constantia" panose="02030602050306030303" pitchFamily="18" charset="0"/>
              </a:rPr>
              <a:t>#</a:t>
            </a:r>
            <a:r>
              <a:rPr lang="be-BY" sz="2400" b="1" dirty="0" smtClean="0">
                <a:latin typeface="Constantia" panose="02030602050306030303" pitchFamily="18" charset="0"/>
              </a:rPr>
              <a:t>СберегаяВоду_СберегаемЖ</a:t>
            </a:r>
            <a:r>
              <a:rPr lang="ru-RU" sz="2400" b="1" dirty="0" err="1" smtClean="0">
                <a:latin typeface="Constantia" panose="02030602050306030303" pitchFamily="18" charset="0"/>
              </a:rPr>
              <a:t>изнь</a:t>
            </a:r>
            <a:endParaRPr lang="ru-RU" sz="2400" b="1" dirty="0" smtClean="0">
              <a:latin typeface="Constantia" panose="02030602050306030303" pitchFamily="18" charset="0"/>
            </a:endParaRPr>
          </a:p>
          <a:p>
            <a:endParaRPr lang="ru-RU" sz="2400" b="1" dirty="0"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424936" cy="1938992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nstantia" panose="02030602050306030303" pitchFamily="18" charset="0"/>
              </a:rPr>
              <a:t>Реализация рекламного проекта будет проходить в социальных сетях, ведь на сегодняшний день это самый быстрый способ донести информацию до нашей целевой аудитории: подростков и молодежи Беларуси. 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0"/>
            <a:ext cx="4824536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</a:rPr>
              <a:t>На сегодняшний день</a:t>
            </a:r>
            <a:r>
              <a:rPr lang="en-US" b="1" dirty="0" smtClean="0">
                <a:latin typeface="Constantia" panose="02030602050306030303" pitchFamily="18" charset="0"/>
              </a:rPr>
              <a:t>SMM – </a:t>
            </a:r>
            <a:r>
              <a:rPr lang="ru-RU" b="1" dirty="0" smtClean="0">
                <a:latin typeface="Constantia" panose="02030602050306030303" pitchFamily="18" charset="0"/>
              </a:rPr>
              <a:t>самый быстрый и успешный способ распространения информации. Поддерживая разнообразные интернет движения пользователи сами распространяют идею и проект .</a:t>
            </a:r>
          </a:p>
        </p:txBody>
      </p:sp>
    </p:spTree>
    <p:extLst>
      <p:ext uri="{BB962C8B-B14F-4D97-AF65-F5344CB8AC3E}">
        <p14:creationId xmlns:p14="http://schemas.microsoft.com/office/powerpoint/2010/main" val="34768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5832648" cy="6186309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nstantia" panose="02030602050306030303" pitchFamily="18" charset="0"/>
              </a:rPr>
              <a:t>И вот несколько самых успешных из таких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nstantia" panose="02030602050306030303" pitchFamily="18" charset="0"/>
              </a:rPr>
              <a:t>#</a:t>
            </a:r>
            <a:r>
              <a:rPr lang="en-US" sz="2400" b="1" dirty="0" err="1" smtClean="0">
                <a:latin typeface="Constantia" panose="02030602050306030303" pitchFamily="18" charset="0"/>
              </a:rPr>
              <a:t>IceBucketChallenge</a:t>
            </a:r>
            <a:r>
              <a:rPr lang="en-US" sz="2400" b="1" dirty="0" smtClean="0">
                <a:latin typeface="Constantia" panose="02030602050306030303" pitchFamily="18" charset="0"/>
              </a:rPr>
              <a:t> – </a:t>
            </a:r>
            <a:r>
              <a:rPr lang="ru-RU" sz="2400" b="1" dirty="0" smtClean="0">
                <a:latin typeface="Constantia" panose="02030602050306030303" pitchFamily="18" charset="0"/>
              </a:rPr>
              <a:t>участники Бил Гейтс, Марк </a:t>
            </a:r>
            <a:r>
              <a:rPr lang="ru-RU" sz="2400" b="1" dirty="0" err="1" smtClean="0">
                <a:latin typeface="Constantia" panose="02030602050306030303" pitchFamily="18" charset="0"/>
              </a:rPr>
              <a:t>Цукерберг</a:t>
            </a:r>
            <a:r>
              <a:rPr lang="ru-RU" sz="2400" b="1" dirty="0" smtClean="0">
                <a:latin typeface="Constantia" panose="02030602050306030303" pitchFamily="18" charset="0"/>
              </a:rPr>
              <a:t>, Стивен Кинг, всего 3,4 миллиона участников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#</a:t>
            </a:r>
            <a:r>
              <a:rPr lang="en-US" sz="2400" b="1" dirty="0" err="1" smtClean="0">
                <a:latin typeface="Constantia" panose="02030602050306030303" pitchFamily="18" charset="0"/>
              </a:rPr>
              <a:t>JesuisCharli</a:t>
            </a:r>
            <a:r>
              <a:rPr lang="en-US" sz="2400" b="1" dirty="0" smtClean="0">
                <a:latin typeface="Constantia" panose="02030602050306030303" pitchFamily="18" charset="0"/>
              </a:rPr>
              <a:t> – 4 </a:t>
            </a:r>
            <a:r>
              <a:rPr lang="ru-RU" sz="2400" b="1" dirty="0" smtClean="0">
                <a:latin typeface="Constantia" panose="02030602050306030303" pitchFamily="18" charset="0"/>
              </a:rPr>
              <a:t>млн. человек только во Франции, отнесен к главным словам и выражениям 2015 года.</a:t>
            </a:r>
            <a:endParaRPr lang="en-US" sz="2400" b="1" dirty="0" smtClean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nstantia" panose="02030602050306030303" pitchFamily="18" charset="0"/>
              </a:rPr>
              <a:t>#</a:t>
            </a:r>
            <a:r>
              <a:rPr lang="en-US" sz="2400" b="1" dirty="0" err="1" smtClean="0">
                <a:latin typeface="Constantia" panose="02030602050306030303" pitchFamily="18" charset="0"/>
              </a:rPr>
              <a:t>PrayForParis</a:t>
            </a:r>
            <a:r>
              <a:rPr lang="en-US" sz="2400" b="1" dirty="0" smtClean="0">
                <a:latin typeface="Constantia" panose="02030602050306030303" pitchFamily="18" charset="0"/>
              </a:rPr>
              <a:t> – </a:t>
            </a:r>
            <a:r>
              <a:rPr lang="be-BY" sz="2400" b="1" dirty="0" smtClean="0">
                <a:latin typeface="Constantia" panose="02030602050306030303" pitchFamily="18" charset="0"/>
              </a:rPr>
              <a:t>учас</a:t>
            </a:r>
            <a:r>
              <a:rPr lang="ru-RU" sz="2400" b="1" dirty="0" err="1" smtClean="0">
                <a:latin typeface="Constantia" panose="02030602050306030303" pitchFamily="18" charset="0"/>
              </a:rPr>
              <a:t>тие</a:t>
            </a:r>
            <a:r>
              <a:rPr lang="ru-RU" sz="2400" b="1" dirty="0" smtClean="0">
                <a:latin typeface="Constantia" panose="02030602050306030303" pitchFamily="18" charset="0"/>
              </a:rPr>
              <a:t> приняли Мадонна, Энрике </a:t>
            </a:r>
            <a:r>
              <a:rPr lang="ru-RU" sz="2400" b="1" dirty="0" err="1" smtClean="0">
                <a:latin typeface="Constantia" panose="02030602050306030303" pitchFamily="18" charset="0"/>
              </a:rPr>
              <a:t>Иглесиас</a:t>
            </a:r>
            <a:r>
              <a:rPr lang="ru-RU" sz="2400" b="1" dirty="0" smtClean="0">
                <a:latin typeface="Constantia" panose="02030602050306030303" pitchFamily="18" charset="0"/>
              </a:rPr>
              <a:t>, Элтон Джон. За одну ночь </a:t>
            </a:r>
            <a:r>
              <a:rPr lang="ru-RU" sz="2400" b="1" dirty="0" err="1" smtClean="0">
                <a:latin typeface="Constantia" panose="02030602050306030303" pitchFamily="18" charset="0"/>
              </a:rPr>
              <a:t>хештег</a:t>
            </a:r>
            <a:r>
              <a:rPr lang="ru-RU" sz="2400" b="1" dirty="0" smtClean="0">
                <a:latin typeface="Constantia" panose="02030602050306030303" pitchFamily="18" charset="0"/>
              </a:rPr>
              <a:t> вышел на первое месть по популярности в </a:t>
            </a:r>
            <a:r>
              <a:rPr lang="ru-RU" sz="2400" b="1" dirty="0" err="1" smtClean="0">
                <a:latin typeface="Constantia" panose="02030602050306030303" pitchFamily="18" charset="0"/>
              </a:rPr>
              <a:t>Твиттере</a:t>
            </a:r>
            <a:r>
              <a:rPr lang="ru-RU" sz="2400" b="1" dirty="0" smtClean="0">
                <a:latin typeface="Constantia" panose="02030602050306030303" pitchFamily="18" charset="0"/>
              </a:rPr>
              <a:t>, </a:t>
            </a:r>
            <a:r>
              <a:rPr lang="ru-RU" sz="2400" b="1" dirty="0" err="1" smtClean="0">
                <a:latin typeface="Constantia" panose="02030602050306030303" pitchFamily="18" charset="0"/>
              </a:rPr>
              <a:t>Инстаграмме</a:t>
            </a:r>
            <a:r>
              <a:rPr lang="ru-RU" sz="2400" b="1" dirty="0" smtClean="0">
                <a:latin typeface="Constantia" panose="02030602050306030303" pitchFamily="18" charset="0"/>
              </a:rPr>
              <a:t> и </a:t>
            </a:r>
            <a:r>
              <a:rPr lang="ru-RU" sz="2400" b="1" dirty="0" err="1" smtClean="0">
                <a:latin typeface="Constantia" panose="02030602050306030303" pitchFamily="18" charset="0"/>
              </a:rPr>
              <a:t>Фейсбуке</a:t>
            </a:r>
            <a:r>
              <a:rPr lang="ru-RU" sz="2400" b="1" dirty="0" smtClean="0">
                <a:latin typeface="Constantia" panose="02030602050306030303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8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263691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#</a:t>
            </a:r>
            <a:r>
              <a:rPr lang="be-BY" sz="32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СберегаяВоду_СберегаемЖ</a:t>
            </a:r>
            <a:r>
              <a:rPr lang="ru-RU" sz="3200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изнь</a:t>
            </a:r>
            <a:endParaRPr lang="ru-RU" sz="3200" b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013176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Подготовила </a:t>
            </a:r>
            <a:r>
              <a:rPr lang="ru-RU" sz="2000" dirty="0" err="1" smtClean="0">
                <a:solidFill>
                  <a:schemeClr val="bg1"/>
                </a:solidFill>
              </a:rPr>
              <a:t>Саврико</a:t>
            </a:r>
            <a:r>
              <a:rPr lang="ru-RU" sz="2000" dirty="0" smtClean="0">
                <a:solidFill>
                  <a:schemeClr val="bg1"/>
                </a:solidFill>
              </a:rPr>
              <a:t> Алина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Средняя </a:t>
            </a:r>
            <a:r>
              <a:rPr lang="ru-RU" sz="2000" smtClean="0">
                <a:solidFill>
                  <a:schemeClr val="bg1"/>
                </a:solidFill>
              </a:rPr>
              <a:t>Школа </a:t>
            </a:r>
            <a:r>
              <a:rPr lang="ru-RU" sz="2000" smtClean="0">
                <a:solidFill>
                  <a:schemeClr val="bg1"/>
                </a:solidFill>
              </a:rPr>
              <a:t>№ 4; </a:t>
            </a:r>
            <a:r>
              <a:rPr lang="ru-RU" sz="2000" dirty="0" smtClean="0">
                <a:solidFill>
                  <a:schemeClr val="bg1"/>
                </a:solidFill>
              </a:rPr>
              <a:t>г. Минска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10Б класс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252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</dc:creator>
  <cp:lastModifiedBy>users</cp:lastModifiedBy>
  <cp:revision>13</cp:revision>
  <dcterms:created xsi:type="dcterms:W3CDTF">2017-11-01T18:41:40Z</dcterms:created>
  <dcterms:modified xsi:type="dcterms:W3CDTF">2017-11-03T14:41:48Z</dcterms:modified>
</cp:coreProperties>
</file>