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13.10.2017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28596" y="714356"/>
            <a:ext cx="8286808" cy="5786478"/>
          </a:xfrm>
        </p:spPr>
        <p:txBody>
          <a:bodyPr>
            <a:normAutofit fontScale="70000" lnSpcReduction="20000"/>
          </a:bodyPr>
          <a:lstStyle/>
          <a:p>
            <a:pPr algn="ctr"/>
            <a:r>
              <a:rPr lang="ru-RU" sz="6400" b="1" dirty="0" smtClean="0"/>
              <a:t>«Вода – это жизнь!»</a:t>
            </a:r>
          </a:p>
          <a:p>
            <a:pPr algn="ctr"/>
            <a:r>
              <a:rPr lang="ru-RU" sz="6400" i="1" dirty="0" smtClean="0"/>
              <a:t>Эффективные способы экономии воды </a:t>
            </a:r>
            <a:r>
              <a:rPr lang="ru-RU" sz="6400" i="1" dirty="0" smtClean="0"/>
              <a:t>в </a:t>
            </a:r>
            <a:r>
              <a:rPr lang="ru-RU" sz="6400" i="1" dirty="0" smtClean="0"/>
              <a:t>квартире и доме</a:t>
            </a:r>
          </a:p>
          <a:p>
            <a:pPr algn="l"/>
            <a:endParaRPr lang="ru-RU" sz="3600" b="1" i="1" dirty="0" smtClean="0">
              <a:latin typeface="Bookman Old Style" pitchFamily="18" charset="0"/>
            </a:endParaRPr>
          </a:p>
          <a:p>
            <a:pPr algn="l"/>
            <a:r>
              <a:rPr lang="ru-RU" sz="3600" b="1" i="1" dirty="0" smtClean="0">
                <a:latin typeface="Bookman Old Style" pitchFamily="18" charset="0"/>
              </a:rPr>
              <a:t>ПРОЕКТ</a:t>
            </a:r>
            <a:endParaRPr lang="ru-RU" sz="3600" b="1" dirty="0" smtClean="0">
              <a:latin typeface="Bookman Old Style" pitchFamily="18" charset="0"/>
            </a:endParaRPr>
          </a:p>
          <a:p>
            <a:pPr algn="l"/>
            <a:r>
              <a:rPr lang="ru-RU" sz="3600" b="1" dirty="0" smtClean="0">
                <a:latin typeface="Bookman Old Style" pitchFamily="18" charset="0"/>
              </a:rPr>
              <a:t>по рациональному использованию и сохранению водных ресурсов </a:t>
            </a:r>
            <a:r>
              <a:rPr lang="ru-RU" sz="3600" b="1" dirty="0" smtClean="0">
                <a:latin typeface="Bookman Old Style" pitchFamily="18" charset="0"/>
              </a:rPr>
              <a:t>«</a:t>
            </a:r>
            <a:r>
              <a:rPr lang="ru-RU" sz="3600" b="1" dirty="0" smtClean="0">
                <a:latin typeface="Bookman Old Style" pitchFamily="18" charset="0"/>
              </a:rPr>
              <a:t>Вода.</a:t>
            </a:r>
            <a:r>
              <a:rPr lang="en-US" sz="3600" b="1" dirty="0" smtClean="0">
                <a:latin typeface="Bookman Old Style" pitchFamily="18" charset="0"/>
              </a:rPr>
              <a:t>by»</a:t>
            </a:r>
            <a:endParaRPr lang="ru-RU" sz="3600" b="1" dirty="0" smtClean="0">
              <a:latin typeface="Bookman Old Style" pitchFamily="18" charset="0"/>
            </a:endParaRPr>
          </a:p>
          <a:p>
            <a:pPr algn="l"/>
            <a:endParaRPr lang="ru-RU" sz="3600" b="1" i="1" dirty="0" smtClean="0">
              <a:latin typeface="Bookman Old Style" pitchFamily="18" charset="0"/>
            </a:endParaRPr>
          </a:p>
          <a:p>
            <a:pPr algn="l"/>
            <a:r>
              <a:rPr lang="ru-RU" sz="3600" b="1" i="1" dirty="0" smtClean="0">
                <a:latin typeface="Bookman Old Style" pitchFamily="18" charset="0"/>
              </a:rPr>
              <a:t>Творческая </a:t>
            </a:r>
            <a:r>
              <a:rPr lang="ru-RU" sz="3600" b="1" i="1" dirty="0" smtClean="0">
                <a:latin typeface="Bookman Old Style" pitchFamily="18" charset="0"/>
              </a:rPr>
              <a:t>группа</a:t>
            </a:r>
          </a:p>
          <a:p>
            <a:pPr algn="l"/>
            <a:r>
              <a:rPr lang="ru-RU" sz="3600" b="1" i="1" dirty="0" smtClean="0">
                <a:latin typeface="Bookman Old Style" pitchFamily="18" charset="0"/>
              </a:rPr>
              <a:t>ГУО «Средняя школа </a:t>
            </a:r>
          </a:p>
          <a:p>
            <a:pPr algn="l"/>
            <a:r>
              <a:rPr lang="ru-RU" sz="3600" b="1" i="1" dirty="0" smtClean="0">
                <a:latin typeface="Bookman Old Style" pitchFamily="18" charset="0"/>
              </a:rPr>
              <a:t>№ 28 г. </a:t>
            </a:r>
            <a:r>
              <a:rPr lang="ru-RU" sz="3600" b="1" i="1" dirty="0" smtClean="0">
                <a:latin typeface="Bookman Old Style" pitchFamily="18" charset="0"/>
              </a:rPr>
              <a:t>Минска»</a:t>
            </a:r>
          </a:p>
          <a:p>
            <a:pPr algn="l"/>
            <a:r>
              <a:rPr lang="ru-RU" sz="3600" b="1" i="1" dirty="0" smtClean="0">
                <a:latin typeface="Bookman Old Style" pitchFamily="18" charset="0"/>
              </a:rPr>
              <a:t>2017 год</a:t>
            </a:r>
            <a:endParaRPr lang="ru-RU" sz="3500" i="1" dirty="0">
              <a:latin typeface="Bookman Old Style" pitchFamily="18" charset="0"/>
            </a:endParaRPr>
          </a:p>
        </p:txBody>
      </p:sp>
      <p:pic>
        <p:nvPicPr>
          <p:cNvPr id="4" name="Picture 2" descr="C:\Users\User\Desktop\Рисунок1.jpg"/>
          <p:cNvPicPr>
            <a:picLocks noChangeAspect="1" noChangeArrowheads="1"/>
          </p:cNvPicPr>
          <p:nvPr/>
        </p:nvPicPr>
        <p:blipFill>
          <a:blip r:embed="rId2" cstate="print"/>
          <a:srcRect/>
          <a:stretch>
            <a:fillRect/>
          </a:stretch>
        </p:blipFill>
        <p:spPr bwMode="auto">
          <a:xfrm>
            <a:off x="5072066" y="4572008"/>
            <a:ext cx="3429024" cy="1902507"/>
          </a:xfrm>
          <a:prstGeom prst="rect">
            <a:avLst/>
          </a:prstGeom>
          <a:noFill/>
        </p:spPr>
      </p:pic>
      <p:sp>
        <p:nvSpPr>
          <p:cNvPr id="18434" name="AutoShape 2" descr="Картинки по запросу экономия воды фото рисунки реклам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724780"/>
          </a:xfrm>
        </p:spPr>
        <p:txBody>
          <a:bodyPr>
            <a:normAutofit fontScale="90000"/>
          </a:bodyPr>
          <a:lstStyle/>
          <a:p>
            <a:pPr algn="ctr"/>
            <a:r>
              <a:rPr lang="ru-RU" sz="4400" b="1" dirty="0" smtClean="0">
                <a:solidFill>
                  <a:schemeClr val="accent1">
                    <a:lumMod val="75000"/>
                  </a:schemeClr>
                </a:solidFill>
                <a:latin typeface="Bookman Old Style" pitchFamily="18" charset="0"/>
              </a:rPr>
              <a:t>Проверьте состояние сантехники</a:t>
            </a:r>
            <a:r>
              <a:rPr lang="ru-RU" dirty="0" smtClean="0"/>
              <a:t/>
            </a:r>
            <a:br>
              <a:rPr lang="ru-RU" dirty="0" smtClean="0"/>
            </a:br>
            <a:endParaRPr lang="ru-RU" b="1" dirty="0">
              <a:solidFill>
                <a:schemeClr val="accent1">
                  <a:lumMod val="75000"/>
                </a:schemeClr>
              </a:solidFill>
              <a:latin typeface="Bookman Old Style" pitchFamily="18" charset="0"/>
            </a:endParaRPr>
          </a:p>
        </p:txBody>
      </p:sp>
      <p:sp>
        <p:nvSpPr>
          <p:cNvPr id="3" name="Содержимое 2"/>
          <p:cNvSpPr>
            <a:spLocks noGrp="1"/>
          </p:cNvSpPr>
          <p:nvPr>
            <p:ph sz="quarter" idx="2"/>
          </p:nvPr>
        </p:nvSpPr>
        <p:spPr>
          <a:xfrm>
            <a:off x="214282" y="1714488"/>
            <a:ext cx="4283106" cy="5143512"/>
          </a:xfrm>
        </p:spPr>
        <p:txBody>
          <a:bodyPr>
            <a:normAutofit fontScale="85000" lnSpcReduction="20000"/>
          </a:bodyPr>
          <a:lstStyle/>
          <a:p>
            <a:pPr algn="just"/>
            <a:r>
              <a:rPr lang="ru-RU" dirty="0" smtClean="0">
                <a:latin typeface="Bookman Old Style" pitchFamily="18" charset="0"/>
              </a:rPr>
              <a:t>Сантехника и краны должны быть в идеальном состоянии. За этим надо следить и вовремя устранять все протечки. Чтобы проверить, не капает ли где-то вода, можно последить за показаниями индикаторов на счетчике. Если при закрытых кранах они будут двигаться, значит, где-то есть течь.</a:t>
            </a:r>
          </a:p>
          <a:p>
            <a:pPr algn="just"/>
            <a:r>
              <a:rPr lang="ru-RU" dirty="0" smtClean="0">
                <a:latin typeface="Bookman Old Style" pitchFamily="18" charset="0"/>
              </a:rPr>
              <a:t>Подсчитано, что из-за неплотно закрытого крана в сутки по капле утекает 24 литра воды. За месяц – 720 литров. </a:t>
            </a:r>
          </a:p>
          <a:p>
            <a:pPr algn="just"/>
            <a:r>
              <a:rPr lang="ru-RU" dirty="0" smtClean="0">
                <a:latin typeface="Bookman Old Style" pitchFamily="18" charset="0"/>
              </a:rPr>
              <a:t>Если вы оставляете свою квартиру без присмотра на какое-то время (уезжая на дачу или в отпуск), воду лучше перекрыть.</a:t>
            </a:r>
          </a:p>
          <a:p>
            <a:endParaRPr lang="ru-RU" dirty="0"/>
          </a:p>
        </p:txBody>
      </p:sp>
      <p:pic>
        <p:nvPicPr>
          <p:cNvPr id="21507" name="Picture 3" descr="\\Server\новые документы (добавить-удалить)!\Навичонок А.И\экономия воды\images (5).jpg"/>
          <p:cNvPicPr>
            <a:picLocks noGrp="1" noChangeAspect="1" noChangeArrowheads="1"/>
          </p:cNvPicPr>
          <p:nvPr>
            <p:ph sz="quarter" idx="4"/>
          </p:nvPr>
        </p:nvPicPr>
        <p:blipFill>
          <a:blip r:embed="rId2"/>
          <a:srcRect/>
          <a:stretch>
            <a:fillRect/>
          </a:stretch>
        </p:blipFill>
        <p:spPr bwMode="auto">
          <a:xfrm>
            <a:off x="5000628" y="2285992"/>
            <a:ext cx="3643337" cy="342902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258204" cy="5824558"/>
          </a:xfrm>
        </p:spPr>
        <p:txBody>
          <a:bodyPr>
            <a:noAutofit/>
          </a:bodyPr>
          <a:lstStyle/>
          <a:p>
            <a:pPr algn="ctr">
              <a:buNone/>
            </a:pPr>
            <a:r>
              <a:rPr lang="ru-RU" sz="4500" b="1" dirty="0" smtClean="0">
                <a:solidFill>
                  <a:schemeClr val="accent1">
                    <a:lumMod val="75000"/>
                  </a:schemeClr>
                </a:solidFill>
                <a:latin typeface="Bookman Old Style" pitchFamily="18" charset="0"/>
              </a:rPr>
              <a:t>Если дома нет воды, значит всю </a:t>
            </a:r>
          </a:p>
          <a:p>
            <a:pPr algn="ctr">
              <a:buNone/>
            </a:pPr>
            <a:r>
              <a:rPr lang="ru-RU" sz="4500" b="1" dirty="0" smtClean="0">
                <a:solidFill>
                  <a:schemeClr val="accent1">
                    <a:lumMod val="75000"/>
                  </a:schemeClr>
                </a:solidFill>
                <a:latin typeface="Bookman Old Style" pitchFamily="18" charset="0"/>
              </a:rPr>
              <a:t>потратил ты. </a:t>
            </a:r>
          </a:p>
          <a:p>
            <a:pPr algn="ctr">
              <a:buNone/>
            </a:pPr>
            <a:r>
              <a:rPr lang="ru-RU" sz="4500" b="1" dirty="0" smtClean="0">
                <a:solidFill>
                  <a:schemeClr val="accent1">
                    <a:lumMod val="75000"/>
                  </a:schemeClr>
                </a:solidFill>
                <a:latin typeface="Bookman Old Style" pitchFamily="18" charset="0"/>
              </a:rPr>
              <a:t>Чтоб всегда была вода – экономь ее тогда!</a:t>
            </a:r>
            <a:endParaRPr lang="ru-RU" sz="4500" b="1" dirty="0">
              <a:solidFill>
                <a:schemeClr val="accent1">
                  <a:lumMod val="75000"/>
                </a:schemeClr>
              </a:solidFill>
              <a:latin typeface="Bookman Old Style" pitchFamily="18" charset="0"/>
            </a:endParaRPr>
          </a:p>
        </p:txBody>
      </p:sp>
      <p:pic>
        <p:nvPicPr>
          <p:cNvPr id="4" name="Picture 2" descr="\\Server\новые документы (добавить-удалить)!\Навичонок А.И\экономия воды\images (4).jpg"/>
          <p:cNvPicPr>
            <a:picLocks noChangeAspect="1" noChangeArrowheads="1"/>
          </p:cNvPicPr>
          <p:nvPr/>
        </p:nvPicPr>
        <p:blipFill>
          <a:blip r:embed="rId2"/>
          <a:srcRect/>
          <a:stretch>
            <a:fillRect/>
          </a:stretch>
        </p:blipFill>
        <p:spPr bwMode="auto">
          <a:xfrm>
            <a:off x="2428860" y="4429132"/>
            <a:ext cx="4214842" cy="24288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928670"/>
            <a:ext cx="8115328" cy="1214446"/>
          </a:xfrm>
        </p:spPr>
        <p:txBody>
          <a:bodyPr>
            <a:normAutofit fontScale="90000"/>
          </a:bodyPr>
          <a:lstStyle/>
          <a:p>
            <a:pPr algn="ctr"/>
            <a:r>
              <a:rPr lang="ru-RU" sz="2400" dirty="0" smtClean="0">
                <a:solidFill>
                  <a:schemeClr val="accent1">
                    <a:lumMod val="75000"/>
                  </a:schemeClr>
                </a:solidFill>
                <a:latin typeface="Bookman Old Style" pitchFamily="18" charset="0"/>
              </a:rPr>
              <a:t>Коммунальные платежи год от года огорчают нас быстрорастущими тарифами. И, пожалуй, самые ощутимые для бюджета расходы – </a:t>
            </a:r>
            <a:br>
              <a:rPr lang="ru-RU" sz="2400" dirty="0" smtClean="0">
                <a:solidFill>
                  <a:schemeClr val="accent1">
                    <a:lumMod val="75000"/>
                  </a:schemeClr>
                </a:solidFill>
                <a:latin typeface="Bookman Old Style" pitchFamily="18" charset="0"/>
              </a:rPr>
            </a:br>
            <a:r>
              <a:rPr lang="ru-RU" sz="2400" dirty="0" smtClean="0">
                <a:solidFill>
                  <a:schemeClr val="accent1">
                    <a:lumMod val="75000"/>
                  </a:schemeClr>
                </a:solidFill>
                <a:latin typeface="Bookman Old Style" pitchFamily="18" charset="0"/>
              </a:rPr>
              <a:t>на электричество и воду.</a:t>
            </a:r>
            <a:endParaRPr lang="ru-RU" sz="2400" dirty="0">
              <a:solidFill>
                <a:schemeClr val="accent1">
                  <a:lumMod val="75000"/>
                </a:schemeClr>
              </a:solidFill>
              <a:latin typeface="Bookman Old Style" pitchFamily="18" charset="0"/>
            </a:endParaRPr>
          </a:p>
        </p:txBody>
      </p:sp>
      <p:pic>
        <p:nvPicPr>
          <p:cNvPr id="5" name="Содержимое 4" descr="save_water.jpg"/>
          <p:cNvPicPr>
            <a:picLocks noGrp="1" noChangeAspect="1"/>
          </p:cNvPicPr>
          <p:nvPr>
            <p:ph idx="1"/>
          </p:nvPr>
        </p:nvPicPr>
        <p:blipFill>
          <a:blip r:embed="rId2"/>
          <a:stretch>
            <a:fillRect/>
          </a:stretch>
        </p:blipFill>
        <p:spPr>
          <a:xfrm>
            <a:off x="2357423" y="2428868"/>
            <a:ext cx="5000660" cy="421484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186766" cy="1010400"/>
          </a:xfrm>
        </p:spPr>
        <p:txBody>
          <a:bodyPr>
            <a:normAutofit fontScale="90000"/>
          </a:bodyPr>
          <a:lstStyle/>
          <a:p>
            <a:pPr algn="ctr"/>
            <a:r>
              <a:rPr lang="ru-RU" b="1" dirty="0" smtClean="0">
                <a:solidFill>
                  <a:schemeClr val="accent1">
                    <a:lumMod val="75000"/>
                  </a:schemeClr>
                </a:solidFill>
                <a:latin typeface="Bookman Old Style" pitchFamily="18" charset="0"/>
              </a:rPr>
              <a:t>Учимся экономить воду</a:t>
            </a:r>
            <a:endParaRPr lang="ru-RU" b="1" dirty="0">
              <a:solidFill>
                <a:schemeClr val="accent1">
                  <a:lumMod val="75000"/>
                </a:schemeClr>
              </a:solidFill>
              <a:latin typeface="Bookman Old Style" pitchFamily="18" charset="0"/>
            </a:endParaRPr>
          </a:p>
        </p:txBody>
      </p:sp>
      <p:pic>
        <p:nvPicPr>
          <p:cNvPr id="4" name="Содержимое 3" descr="nasadki_na_kran-9-4-.jpg"/>
          <p:cNvPicPr>
            <a:picLocks noGrp="1" noChangeAspect="1"/>
          </p:cNvPicPr>
          <p:nvPr>
            <p:ph idx="1"/>
          </p:nvPr>
        </p:nvPicPr>
        <p:blipFill>
          <a:blip r:embed="rId2"/>
          <a:stretch>
            <a:fillRect/>
          </a:stretch>
        </p:blipFill>
        <p:spPr>
          <a:xfrm>
            <a:off x="1214414" y="2000240"/>
            <a:ext cx="6643734" cy="485776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b="1" dirty="0" smtClean="0">
                <a:solidFill>
                  <a:schemeClr val="accent1">
                    <a:lumMod val="75000"/>
                  </a:schemeClr>
                </a:solidFill>
                <a:latin typeface="Bookman Old Style" pitchFamily="18" charset="0"/>
              </a:rPr>
              <a:t>Установка счетчиков </a:t>
            </a:r>
            <a:br>
              <a:rPr lang="ru-RU" sz="4000" b="1" dirty="0" smtClean="0">
                <a:solidFill>
                  <a:schemeClr val="accent1">
                    <a:lumMod val="75000"/>
                  </a:schemeClr>
                </a:solidFill>
                <a:latin typeface="Bookman Old Style" pitchFamily="18" charset="0"/>
              </a:rPr>
            </a:br>
            <a:endParaRPr lang="ru-RU" sz="4000" b="1" dirty="0">
              <a:solidFill>
                <a:schemeClr val="accent1">
                  <a:lumMod val="75000"/>
                </a:schemeClr>
              </a:solidFill>
              <a:latin typeface="Bookman Old Style" pitchFamily="18" charset="0"/>
            </a:endParaRPr>
          </a:p>
        </p:txBody>
      </p:sp>
      <p:sp>
        <p:nvSpPr>
          <p:cNvPr id="3" name="Содержимое 2"/>
          <p:cNvSpPr>
            <a:spLocks noGrp="1"/>
          </p:cNvSpPr>
          <p:nvPr>
            <p:ph sz="half" idx="1"/>
          </p:nvPr>
        </p:nvSpPr>
        <p:spPr>
          <a:xfrm>
            <a:off x="214282" y="1714488"/>
            <a:ext cx="4857784" cy="5143512"/>
          </a:xfrm>
        </p:spPr>
        <p:txBody>
          <a:bodyPr>
            <a:normAutofit fontScale="77500" lnSpcReduction="20000"/>
          </a:bodyPr>
          <a:lstStyle/>
          <a:p>
            <a:pPr algn="just"/>
            <a:r>
              <a:rPr lang="ru-RU" dirty="0" smtClean="0">
                <a:latin typeface="Bookman Old Style" pitchFamily="18" charset="0"/>
              </a:rPr>
              <a:t>Самый эффективный способ уменьшить платежи за воду – это установка счетчиков. Те, кто это уже сделал (а таких, вероятно, уже большинство), оценили все преимущества пользования этими приборами. В общем-то это в наших интересах – корректировать расход воды в соответствии с показателями счетчика. К тому же и без того высокие тарифы для тех, кто не пользуется счетчиками, с 1 января 2016 года заметно выросли, потому как они рассчитываются, исходя из норм максимального потребления.</a:t>
            </a:r>
          </a:p>
          <a:p>
            <a:endParaRPr lang="ru-RU" dirty="0"/>
          </a:p>
        </p:txBody>
      </p:sp>
      <p:pic>
        <p:nvPicPr>
          <p:cNvPr id="3073" name="Picture 1" descr="\\Server\новые документы (добавить-удалить)!\Навичонок А.И\экономия воды\FoZb_DAuGfI.jpg"/>
          <p:cNvPicPr>
            <a:picLocks noGrp="1" noChangeAspect="1" noChangeArrowheads="1"/>
          </p:cNvPicPr>
          <p:nvPr>
            <p:ph sz="half" idx="2"/>
          </p:nvPr>
        </p:nvPicPr>
        <p:blipFill>
          <a:blip r:embed="rId2"/>
          <a:srcRect/>
          <a:stretch>
            <a:fillRect/>
          </a:stretch>
        </p:blipFill>
        <p:spPr bwMode="auto">
          <a:xfrm>
            <a:off x="5429256" y="1428736"/>
            <a:ext cx="3214710" cy="521497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428604"/>
            <a:ext cx="8929718" cy="2214578"/>
          </a:xfrm>
        </p:spPr>
        <p:txBody>
          <a:bodyPr>
            <a:normAutofit fontScale="90000"/>
          </a:bodyPr>
          <a:lstStyle/>
          <a:p>
            <a:pPr algn="ctr"/>
            <a:r>
              <a:rPr lang="ru-RU" b="1" dirty="0" smtClean="0">
                <a:solidFill>
                  <a:schemeClr val="accent1">
                    <a:lumMod val="75000"/>
                  </a:schemeClr>
                </a:solidFill>
                <a:latin typeface="Bookman Old Style" pitchFamily="18" charset="0"/>
              </a:rPr>
              <a:t>Кран, помогающий экономить воду</a:t>
            </a:r>
            <a:r>
              <a:rPr lang="ru-RU" dirty="0" smtClean="0">
                <a:solidFill>
                  <a:schemeClr val="accent1">
                    <a:lumMod val="75000"/>
                  </a:schemeClr>
                </a:solidFill>
                <a:latin typeface="Bookman Old Style" pitchFamily="18" charset="0"/>
              </a:rPr>
              <a:t/>
            </a:r>
            <a:br>
              <a:rPr lang="ru-RU" dirty="0" smtClean="0">
                <a:solidFill>
                  <a:schemeClr val="accent1">
                    <a:lumMod val="75000"/>
                  </a:schemeClr>
                </a:solidFill>
                <a:latin typeface="Bookman Old Style" pitchFamily="18" charset="0"/>
              </a:rPr>
            </a:br>
            <a:endParaRPr lang="ru-RU" dirty="0">
              <a:solidFill>
                <a:schemeClr val="accent1">
                  <a:lumMod val="75000"/>
                </a:schemeClr>
              </a:solidFill>
              <a:latin typeface="Bookman Old Style" pitchFamily="18" charset="0"/>
            </a:endParaRPr>
          </a:p>
        </p:txBody>
      </p:sp>
      <p:sp>
        <p:nvSpPr>
          <p:cNvPr id="3" name="Содержимое 2"/>
          <p:cNvSpPr>
            <a:spLocks noGrp="1"/>
          </p:cNvSpPr>
          <p:nvPr>
            <p:ph idx="1"/>
          </p:nvPr>
        </p:nvSpPr>
        <p:spPr>
          <a:xfrm>
            <a:off x="214282" y="1935480"/>
            <a:ext cx="8715436" cy="4708230"/>
          </a:xfrm>
        </p:spPr>
        <p:txBody>
          <a:bodyPr>
            <a:normAutofit fontScale="55000" lnSpcReduction="20000"/>
          </a:bodyPr>
          <a:lstStyle/>
          <a:p>
            <a:pPr algn="just">
              <a:buNone/>
            </a:pPr>
            <a:r>
              <a:rPr lang="ru-RU" dirty="0" smtClean="0"/>
              <a:t>     </a:t>
            </a:r>
            <a:r>
              <a:rPr lang="ru-RU" sz="3900" dirty="0" smtClean="0">
                <a:solidFill>
                  <a:schemeClr val="accent1">
                    <a:lumMod val="75000"/>
                  </a:schemeClr>
                </a:solidFill>
                <a:latin typeface="Bookman Old Style" pitchFamily="18" charset="0"/>
              </a:rPr>
              <a:t>Существует несколько видов таких кранов:</a:t>
            </a:r>
          </a:p>
          <a:p>
            <a:pPr algn="just"/>
            <a:r>
              <a:rPr lang="ru-RU" sz="3900" b="1" i="1" u="sng" dirty="0" smtClean="0">
                <a:solidFill>
                  <a:srgbClr val="0070C0"/>
                </a:solidFill>
                <a:latin typeface="Bookman Old Style" pitchFamily="18" charset="0"/>
              </a:rPr>
              <a:t>Аэратор для экономии воды</a:t>
            </a:r>
            <a:r>
              <a:rPr lang="ru-RU" sz="3900" i="1" u="sng" dirty="0" smtClean="0">
                <a:solidFill>
                  <a:schemeClr val="accent1">
                    <a:lumMod val="75000"/>
                  </a:schemeClr>
                </a:solidFill>
                <a:latin typeface="Bookman Old Style" pitchFamily="18" charset="0"/>
              </a:rPr>
              <a:t>,</a:t>
            </a:r>
            <a:r>
              <a:rPr lang="ru-RU" sz="3900" i="1" dirty="0" smtClean="0">
                <a:solidFill>
                  <a:schemeClr val="accent1">
                    <a:lumMod val="75000"/>
                  </a:schemeClr>
                </a:solidFill>
                <a:latin typeface="Bookman Old Style" pitchFamily="18" charset="0"/>
              </a:rPr>
              <a:t> </a:t>
            </a:r>
            <a:r>
              <a:rPr lang="ru-RU" sz="3900" dirty="0" smtClean="0">
                <a:latin typeface="Bookman Old Style" pitchFamily="18" charset="0"/>
              </a:rPr>
              <a:t>установленный на смеситель, позволяет уменьшить расход воды на 20%, не уменьшая при этом ее напора. Это происходит за счет того, что во включенном состоянии в воду добавляются маленькие пузырьки воздуха, что уменьшает разбрызгивание воды.</a:t>
            </a:r>
          </a:p>
          <a:p>
            <a:pPr algn="just"/>
            <a:r>
              <a:rPr lang="ru-RU" sz="3900" b="1" i="1" u="sng" dirty="0" smtClean="0">
                <a:solidFill>
                  <a:srgbClr val="0070C0"/>
                </a:solidFill>
                <a:latin typeface="Bookman Old Style" pitchFamily="18" charset="0"/>
              </a:rPr>
              <a:t>Смеситель с термостатом</a:t>
            </a:r>
            <a:r>
              <a:rPr lang="ru-RU" sz="3900" i="1" u="sng" dirty="0" smtClean="0">
                <a:solidFill>
                  <a:srgbClr val="0070C0"/>
                </a:solidFill>
                <a:latin typeface="Bookman Old Style" pitchFamily="18" charset="0"/>
              </a:rPr>
              <a:t> </a:t>
            </a:r>
            <a:r>
              <a:rPr lang="ru-RU" sz="3900" dirty="0" smtClean="0">
                <a:latin typeface="Bookman Old Style" pitchFamily="18" charset="0"/>
              </a:rPr>
              <a:t>уменьшает расход воды за счет специального устройства – </a:t>
            </a:r>
            <a:r>
              <a:rPr lang="ru-RU" sz="3900" dirty="0" err="1" smtClean="0">
                <a:latin typeface="Bookman Old Style" pitchFamily="18" charset="0"/>
              </a:rPr>
              <a:t>блокатора</a:t>
            </a:r>
            <a:r>
              <a:rPr lang="ru-RU" sz="3900" dirty="0" smtClean="0">
                <a:latin typeface="Bookman Old Style" pitchFamily="18" charset="0"/>
              </a:rPr>
              <a:t>, который не позволяет воде, не нагретой до нужной температуры, вытекать из крана. Это экономит несколько литров за одно включение.</a:t>
            </a:r>
          </a:p>
          <a:p>
            <a:pPr algn="just"/>
            <a:r>
              <a:rPr lang="ru-RU" sz="3900" b="1" i="1" u="sng" dirty="0" smtClean="0">
                <a:solidFill>
                  <a:srgbClr val="0070C0"/>
                </a:solidFill>
                <a:latin typeface="Bookman Old Style" pitchFamily="18" charset="0"/>
              </a:rPr>
              <a:t>Сенсорный смеситель</a:t>
            </a:r>
            <a:r>
              <a:rPr lang="ru-RU" sz="3900" dirty="0" smtClean="0">
                <a:latin typeface="Bookman Old Style" pitchFamily="18" charset="0"/>
              </a:rPr>
              <a:t> – самый эффективный (экономия на 50-70% больше по сравнению с вышеописанными вариантами), но и самый дорогой. Он работает только тогда, когда к крану подносится посуда или руки.</a:t>
            </a:r>
          </a:p>
          <a:p>
            <a:endParaRPr lang="ru-RU" dirty="0">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86808" cy="1357322"/>
          </a:xfrm>
        </p:spPr>
        <p:txBody>
          <a:bodyPr>
            <a:normAutofit/>
          </a:bodyPr>
          <a:lstStyle/>
          <a:p>
            <a:pPr algn="ctr"/>
            <a:r>
              <a:rPr lang="ru-RU" sz="3600" b="1" dirty="0" smtClean="0">
                <a:solidFill>
                  <a:schemeClr val="accent1">
                    <a:lumMod val="75000"/>
                  </a:schemeClr>
                </a:solidFill>
                <a:latin typeface="Bookman Old Style" pitchFamily="18" charset="0"/>
              </a:rPr>
              <a:t>Экономный душ с распылителем</a:t>
            </a:r>
            <a:endParaRPr lang="ru-RU" sz="3600" b="1" dirty="0">
              <a:solidFill>
                <a:schemeClr val="accent1">
                  <a:lumMod val="75000"/>
                </a:schemeClr>
              </a:solidFill>
              <a:latin typeface="Bookman Old Style" pitchFamily="18" charset="0"/>
            </a:endParaRPr>
          </a:p>
        </p:txBody>
      </p:sp>
      <p:sp>
        <p:nvSpPr>
          <p:cNvPr id="6" name="Текст 5"/>
          <p:cNvSpPr>
            <a:spLocks noGrp="1"/>
          </p:cNvSpPr>
          <p:nvPr>
            <p:ph type="body" idx="2"/>
          </p:nvPr>
        </p:nvSpPr>
        <p:spPr>
          <a:xfrm>
            <a:off x="285720" y="1676400"/>
            <a:ext cx="4929222" cy="4572000"/>
          </a:xfrm>
        </p:spPr>
        <p:txBody>
          <a:bodyPr>
            <a:normAutofit/>
          </a:bodyPr>
          <a:lstStyle/>
          <a:p>
            <a:pPr algn="just">
              <a:buFont typeface="Arial" pitchFamily="34" charset="0"/>
              <a:buChar char="•"/>
            </a:pPr>
            <a:r>
              <a:rPr lang="ru-RU" sz="2400" dirty="0" smtClean="0">
                <a:latin typeface="Bookman Old Style" pitchFamily="18" charset="0"/>
              </a:rPr>
              <a:t>Лейка для душа с небольшими отверстиями, установленная немного ниже обычного, также способствует меньшему расходу воды – до 50%.</a:t>
            </a:r>
          </a:p>
          <a:p>
            <a:pPr algn="just">
              <a:buFont typeface="Arial" pitchFamily="34" charset="0"/>
              <a:buChar char="•"/>
            </a:pPr>
            <a:r>
              <a:rPr lang="ru-RU" sz="2400" dirty="0" smtClean="0">
                <a:latin typeface="Bookman Old Style" pitchFamily="18" charset="0"/>
              </a:rPr>
              <a:t>Хороший эффект экономии дает душевая насадка со встроенным аэратором, который наполняет струю воды пузырьками воздуха и примерно в три раза уменьшает потребление воды.</a:t>
            </a:r>
          </a:p>
          <a:p>
            <a:pPr>
              <a:buFont typeface="Arial" pitchFamily="34" charset="0"/>
              <a:buChar char="•"/>
            </a:pPr>
            <a:endParaRPr lang="ru-RU" sz="2400" dirty="0" smtClean="0"/>
          </a:p>
          <a:p>
            <a:pPr>
              <a:buFont typeface="Arial" pitchFamily="34" charset="0"/>
              <a:buChar char="•"/>
            </a:pPr>
            <a:endParaRPr lang="ru-RU" sz="2400" dirty="0"/>
          </a:p>
        </p:txBody>
      </p:sp>
      <p:pic>
        <p:nvPicPr>
          <p:cNvPr id="7" name="Содержимое 6" descr="LLvM-MV2sms.jpg"/>
          <p:cNvPicPr>
            <a:picLocks noGrp="1" noChangeAspect="1"/>
          </p:cNvPicPr>
          <p:nvPr>
            <p:ph sz="half" idx="1"/>
          </p:nvPr>
        </p:nvPicPr>
        <p:blipFill>
          <a:blip r:embed="rId2"/>
          <a:stretch>
            <a:fillRect/>
          </a:stretch>
        </p:blipFill>
        <p:spPr>
          <a:xfrm>
            <a:off x="5500694" y="2000240"/>
            <a:ext cx="3429024" cy="443570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Содержимое 9" descr="Ekonomiya-vody.jpg"/>
          <p:cNvPicPr>
            <a:picLocks noGrp="1" noChangeAspect="1"/>
          </p:cNvPicPr>
          <p:nvPr>
            <p:ph sz="half" idx="1"/>
          </p:nvPr>
        </p:nvPicPr>
        <p:blipFill>
          <a:blip r:embed="rId2"/>
          <a:stretch>
            <a:fillRect/>
          </a:stretch>
        </p:blipFill>
        <p:spPr>
          <a:xfrm>
            <a:off x="5143504" y="2305866"/>
            <a:ext cx="4000496" cy="2962048"/>
          </a:xfrm>
        </p:spPr>
      </p:pic>
      <p:sp>
        <p:nvSpPr>
          <p:cNvPr id="7" name="Заголовок 6"/>
          <p:cNvSpPr>
            <a:spLocks noGrp="1"/>
          </p:cNvSpPr>
          <p:nvPr>
            <p:ph type="title"/>
          </p:nvPr>
        </p:nvSpPr>
        <p:spPr>
          <a:xfrm>
            <a:off x="357158" y="571480"/>
            <a:ext cx="8501122" cy="1162050"/>
          </a:xfrm>
        </p:spPr>
        <p:txBody>
          <a:bodyPr/>
          <a:lstStyle/>
          <a:p>
            <a:pPr algn="ctr"/>
            <a:r>
              <a:rPr lang="ru-RU" sz="3600" b="1" dirty="0" smtClean="0">
                <a:solidFill>
                  <a:srgbClr val="0070C0"/>
                </a:solidFill>
                <a:latin typeface="Bookman Old Style" pitchFamily="18" charset="0"/>
              </a:rPr>
              <a:t/>
            </a:r>
            <a:br>
              <a:rPr lang="ru-RU" sz="3600" b="1" dirty="0" smtClean="0">
                <a:solidFill>
                  <a:srgbClr val="0070C0"/>
                </a:solidFill>
                <a:latin typeface="Bookman Old Style" pitchFamily="18" charset="0"/>
              </a:rPr>
            </a:br>
            <a:r>
              <a:rPr lang="ru-RU" sz="3600" b="1" dirty="0" smtClean="0">
                <a:solidFill>
                  <a:srgbClr val="0070C0"/>
                </a:solidFill>
                <a:latin typeface="Bookman Old Style" pitchFamily="18" charset="0"/>
              </a:rPr>
              <a:t/>
            </a:r>
            <a:br>
              <a:rPr lang="ru-RU" sz="3600" b="1" dirty="0" smtClean="0">
                <a:solidFill>
                  <a:srgbClr val="0070C0"/>
                </a:solidFill>
                <a:latin typeface="Bookman Old Style" pitchFamily="18" charset="0"/>
              </a:rPr>
            </a:br>
            <a:r>
              <a:rPr lang="ru-RU" sz="3600" b="1" dirty="0" smtClean="0">
                <a:solidFill>
                  <a:srgbClr val="0070C0"/>
                </a:solidFill>
                <a:latin typeface="Bookman Old Style" pitchFamily="18" charset="0"/>
              </a:rPr>
              <a:t/>
            </a:r>
            <a:br>
              <a:rPr lang="ru-RU" sz="3600" b="1" dirty="0" smtClean="0">
                <a:solidFill>
                  <a:srgbClr val="0070C0"/>
                </a:solidFill>
                <a:latin typeface="Bookman Old Style" pitchFamily="18" charset="0"/>
              </a:rPr>
            </a:br>
            <a:r>
              <a:rPr lang="ru-RU" sz="3600" b="1" dirty="0" smtClean="0">
                <a:solidFill>
                  <a:srgbClr val="0070C0"/>
                </a:solidFill>
                <a:latin typeface="Bookman Old Style" pitchFamily="18" charset="0"/>
              </a:rPr>
              <a:t/>
            </a:r>
            <a:br>
              <a:rPr lang="ru-RU" sz="3600" b="1" dirty="0" smtClean="0">
                <a:solidFill>
                  <a:srgbClr val="0070C0"/>
                </a:solidFill>
                <a:latin typeface="Bookman Old Style" pitchFamily="18" charset="0"/>
              </a:rPr>
            </a:br>
            <a:r>
              <a:rPr lang="ru-RU" sz="3600" b="1" dirty="0" smtClean="0">
                <a:solidFill>
                  <a:srgbClr val="0070C0"/>
                </a:solidFill>
                <a:latin typeface="Bookman Old Style" pitchFamily="18" charset="0"/>
              </a:rPr>
              <a:t/>
            </a:r>
            <a:br>
              <a:rPr lang="ru-RU" sz="3600" b="1" dirty="0" smtClean="0">
                <a:solidFill>
                  <a:srgbClr val="0070C0"/>
                </a:solidFill>
                <a:latin typeface="Bookman Old Style" pitchFamily="18" charset="0"/>
              </a:rPr>
            </a:br>
            <a:r>
              <a:rPr lang="ru-RU" sz="3600" b="1" dirty="0" smtClean="0">
                <a:solidFill>
                  <a:srgbClr val="0070C0"/>
                </a:solidFill>
                <a:latin typeface="Bookman Old Style" pitchFamily="18" charset="0"/>
              </a:rPr>
              <a:t/>
            </a:r>
            <a:br>
              <a:rPr lang="ru-RU" sz="3600" b="1" dirty="0" smtClean="0">
                <a:solidFill>
                  <a:srgbClr val="0070C0"/>
                </a:solidFill>
                <a:latin typeface="Bookman Old Style" pitchFamily="18" charset="0"/>
              </a:rPr>
            </a:br>
            <a:r>
              <a:rPr lang="ru-RU" sz="3600" b="1" dirty="0" smtClean="0">
                <a:solidFill>
                  <a:schemeClr val="accent1">
                    <a:lumMod val="75000"/>
                  </a:schemeClr>
                </a:solidFill>
                <a:latin typeface="Bookman Old Style" pitchFamily="18" charset="0"/>
              </a:rPr>
              <a:t>Экономия воды на кухне</a:t>
            </a:r>
            <a:br>
              <a:rPr lang="ru-RU" sz="3600" b="1" dirty="0" smtClean="0">
                <a:solidFill>
                  <a:schemeClr val="accent1">
                    <a:lumMod val="75000"/>
                  </a:schemeClr>
                </a:solidFill>
                <a:latin typeface="Bookman Old Style" pitchFamily="18" charset="0"/>
              </a:rPr>
            </a:br>
            <a:endParaRPr lang="ru-RU" sz="3600" b="1" dirty="0">
              <a:solidFill>
                <a:schemeClr val="accent1">
                  <a:lumMod val="75000"/>
                </a:schemeClr>
              </a:solidFill>
              <a:latin typeface="Bookman Old Style" pitchFamily="18" charset="0"/>
            </a:endParaRPr>
          </a:p>
        </p:txBody>
      </p:sp>
      <p:sp>
        <p:nvSpPr>
          <p:cNvPr id="9" name="Текст 8"/>
          <p:cNvSpPr>
            <a:spLocks noGrp="1"/>
          </p:cNvSpPr>
          <p:nvPr>
            <p:ph type="body" idx="2"/>
          </p:nvPr>
        </p:nvSpPr>
        <p:spPr>
          <a:xfrm>
            <a:off x="214282" y="1357298"/>
            <a:ext cx="4714908" cy="5500702"/>
          </a:xfrm>
        </p:spPr>
        <p:txBody>
          <a:bodyPr>
            <a:noAutofit/>
          </a:bodyPr>
          <a:lstStyle/>
          <a:p>
            <a:pPr lvl="1" algn="just">
              <a:buFont typeface="Arial" pitchFamily="34" charset="0"/>
              <a:buChar char="•"/>
            </a:pPr>
            <a:r>
              <a:rPr lang="ru-RU" sz="1500" dirty="0" smtClean="0">
                <a:latin typeface="Bookman Old Style" pitchFamily="18" charset="0"/>
              </a:rPr>
              <a:t>Часто возникает вопрос, действительно ли использование посудомоечной машины позволяет снизить потребление воды. Давайте посчитаем.</a:t>
            </a:r>
          </a:p>
          <a:p>
            <a:pPr lvl="1" algn="just">
              <a:buFont typeface="Arial" pitchFamily="34" charset="0"/>
              <a:buChar char="•"/>
            </a:pPr>
            <a:r>
              <a:rPr lang="ru-RU" sz="1500" dirty="0" smtClean="0">
                <a:latin typeface="Bookman Old Style" pitchFamily="18" charset="0"/>
              </a:rPr>
              <a:t>Если допустить, что человек в среднем на мытье посуды тратит 300 литров горячей воды, то с использованием посудомоечной машины израсходуется не более 50 литров. Так что посудомоечная машина действительно помогает экономить воду.</a:t>
            </a:r>
          </a:p>
          <a:p>
            <a:pPr lvl="1" algn="just">
              <a:buFont typeface="Arial" pitchFamily="34" charset="0"/>
              <a:buChar char="•"/>
            </a:pPr>
            <a:r>
              <a:rPr lang="ru-RU" sz="1500" dirty="0" smtClean="0">
                <a:latin typeface="Bookman Old Style" pitchFamily="18" charset="0"/>
              </a:rPr>
              <a:t>При покупке посудомоечных и стиральных машин следует обращать внимание на такой показатель, как экономный режим потребления воды (изделия класса АА).</a:t>
            </a:r>
          </a:p>
          <a:p>
            <a:pPr lvl="1" algn="just">
              <a:buFont typeface="Arial" pitchFamily="34" charset="0"/>
              <a:buChar char="•"/>
            </a:pPr>
            <a:r>
              <a:rPr lang="ru-RU" sz="1500" dirty="0" smtClean="0">
                <a:latin typeface="Bookman Old Style" pitchFamily="18" charset="0"/>
              </a:rPr>
              <a:t>Сэкономить на мытье посуды можно и без посудомоечной машины. Например, если использовать средства, не требующие большого количества воды для основного мытья и ополаскивания.</a:t>
            </a:r>
          </a:p>
          <a:p>
            <a:pPr lvl="1">
              <a:buFont typeface="Arial" pitchFamily="34" charset="0"/>
              <a:buChar char="•"/>
            </a:pP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357166"/>
            <a:ext cx="8429684" cy="1714512"/>
          </a:xfrm>
        </p:spPr>
        <p:txBody>
          <a:bodyPr>
            <a:normAutofit fontScale="90000"/>
          </a:bodyPr>
          <a:lstStyle/>
          <a:p>
            <a:pPr algn="ctr"/>
            <a:r>
              <a:rPr lang="ru-RU" sz="3600" b="1" dirty="0" smtClean="0">
                <a:solidFill>
                  <a:schemeClr val="accent1">
                    <a:lumMod val="75000"/>
                  </a:schemeClr>
                </a:solidFill>
                <a:latin typeface="Bookman Old Style" pitchFamily="18" charset="0"/>
              </a:rPr>
              <a:t>Экономия воды в ванной комнате</a:t>
            </a:r>
            <a:br>
              <a:rPr lang="ru-RU" sz="3600" b="1" dirty="0" smtClean="0">
                <a:solidFill>
                  <a:schemeClr val="accent1">
                    <a:lumMod val="75000"/>
                  </a:schemeClr>
                </a:solidFill>
                <a:latin typeface="Bookman Old Style" pitchFamily="18" charset="0"/>
              </a:rPr>
            </a:br>
            <a:r>
              <a:rPr lang="ru-RU" sz="2700" dirty="0" smtClean="0">
                <a:solidFill>
                  <a:srgbClr val="00B050"/>
                </a:solidFill>
                <a:latin typeface="Bookman Old Style" pitchFamily="18" charset="0"/>
              </a:rPr>
              <a:t>Ванная – это еще одно помещение в квартире с большим расходом воды.</a:t>
            </a:r>
            <a:endParaRPr lang="ru-RU" sz="2700" dirty="0">
              <a:solidFill>
                <a:srgbClr val="00B050"/>
              </a:solidFill>
              <a:latin typeface="Bookman Old Style" pitchFamily="18" charset="0"/>
            </a:endParaRPr>
          </a:p>
        </p:txBody>
      </p:sp>
      <p:sp>
        <p:nvSpPr>
          <p:cNvPr id="5" name="Текст 4"/>
          <p:cNvSpPr>
            <a:spLocks noGrp="1"/>
          </p:cNvSpPr>
          <p:nvPr>
            <p:ph type="body" idx="2"/>
          </p:nvPr>
        </p:nvSpPr>
        <p:spPr>
          <a:xfrm>
            <a:off x="214282" y="2214554"/>
            <a:ext cx="5000660" cy="4643446"/>
          </a:xfrm>
        </p:spPr>
        <p:txBody>
          <a:bodyPr>
            <a:normAutofit/>
          </a:bodyPr>
          <a:lstStyle/>
          <a:p>
            <a:pPr algn="just">
              <a:buFont typeface="Arial" pitchFamily="34" charset="0"/>
              <a:buChar char="•"/>
            </a:pPr>
            <a:r>
              <a:rPr lang="ru-RU" dirty="0" smtClean="0">
                <a:latin typeface="Bookman Old Style" pitchFamily="18" charset="0"/>
              </a:rPr>
              <a:t>Зачем полностью или наполовину открывать кран, чтобы просто помыть руки. Вполне можно обойтись и небольшой струйкой.</a:t>
            </a:r>
          </a:p>
          <a:p>
            <a:pPr algn="just">
              <a:buFont typeface="Arial" pitchFamily="34" charset="0"/>
              <a:buChar char="•"/>
            </a:pPr>
            <a:r>
              <a:rPr lang="ru-RU" dirty="0" smtClean="0">
                <a:latin typeface="Bookman Old Style" pitchFamily="18" charset="0"/>
              </a:rPr>
              <a:t>Чистя зубы, бреясь, умываясь, старайтесь включать воду только в конце и вначале этих процедур.</a:t>
            </a:r>
          </a:p>
          <a:p>
            <a:pPr algn="just">
              <a:buFont typeface="Arial" pitchFamily="34" charset="0"/>
              <a:buChar char="•"/>
            </a:pPr>
            <a:r>
              <a:rPr lang="ru-RU" dirty="0" smtClean="0">
                <a:latin typeface="Bookman Old Style" pitchFamily="18" charset="0"/>
              </a:rPr>
              <a:t>Стирать можно реже и только тогда, когда набирается белье на полную загрузку машины.</a:t>
            </a:r>
          </a:p>
          <a:p>
            <a:pPr algn="just">
              <a:buFont typeface="Arial" pitchFamily="34" charset="0"/>
              <a:buChar char="•"/>
            </a:pPr>
            <a:r>
              <a:rPr lang="ru-RU" dirty="0" smtClean="0">
                <a:latin typeface="Bookman Old Style" pitchFamily="18" charset="0"/>
              </a:rPr>
              <a:t>Вместо ванной можно принимать душ. Зачастую, особенно летом, прохладный душ гораздо приятнее, чем горячая ванна. Особенно эффективен этот способ, если при этом использовать душ со сберегающей насадкой. При обычном расходе воды в 15-20 литров, расход с такой насадкой снижается в 6 раз.</a:t>
            </a:r>
          </a:p>
          <a:p>
            <a:pPr algn="just">
              <a:buFont typeface="Arial" pitchFamily="34" charset="0"/>
              <a:buChar char="•"/>
            </a:pPr>
            <a:r>
              <a:rPr lang="ru-RU" dirty="0" smtClean="0">
                <a:latin typeface="Bookman Old Style" pitchFamily="18" charset="0"/>
              </a:rPr>
              <a:t>Иногда, включив горячую воду, из крана какое-то время течет холодная вода. До достижения нужной температуры ее можно набрать в емкость и использовать для других целей, например, для полива комнатных растений.</a:t>
            </a:r>
          </a:p>
          <a:p>
            <a:pPr>
              <a:buFont typeface="Arial" pitchFamily="34" charset="0"/>
              <a:buChar char="•"/>
            </a:pPr>
            <a:endParaRPr lang="ru-RU" dirty="0"/>
          </a:p>
        </p:txBody>
      </p:sp>
      <p:pic>
        <p:nvPicPr>
          <p:cNvPr id="22531" name="Picture 3" descr="\\Server\новые документы (добавить-удалить)!\Навичонок А.И\экономия воды\1446917128_prostye-sovety-dlya-ekonomii-vody.jpg"/>
          <p:cNvPicPr>
            <a:picLocks noChangeAspect="1" noChangeArrowheads="1"/>
          </p:cNvPicPr>
          <p:nvPr/>
        </p:nvPicPr>
        <p:blipFill>
          <a:blip r:embed="rId2"/>
          <a:srcRect/>
          <a:stretch>
            <a:fillRect/>
          </a:stretch>
        </p:blipFill>
        <p:spPr bwMode="auto">
          <a:xfrm>
            <a:off x="5357818" y="4000504"/>
            <a:ext cx="3584884" cy="25717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510466"/>
          </a:xfrm>
        </p:spPr>
        <p:txBody>
          <a:bodyPr>
            <a:normAutofit fontScale="90000"/>
          </a:bodyPr>
          <a:lstStyle/>
          <a:p>
            <a:pPr algn="ctr"/>
            <a:r>
              <a:rPr lang="ru-RU" b="1" dirty="0" smtClean="0">
                <a:solidFill>
                  <a:schemeClr val="accent1">
                    <a:lumMod val="75000"/>
                  </a:schemeClr>
                </a:solidFill>
                <a:latin typeface="Bookman Old Style" pitchFamily="18" charset="0"/>
              </a:rPr>
              <a:t>Экономия воды в туалете</a:t>
            </a:r>
            <a:br>
              <a:rPr lang="ru-RU" b="1" dirty="0" smtClean="0">
                <a:solidFill>
                  <a:schemeClr val="accent1">
                    <a:lumMod val="75000"/>
                  </a:schemeClr>
                </a:solidFill>
                <a:latin typeface="Bookman Old Style" pitchFamily="18" charset="0"/>
              </a:rPr>
            </a:br>
            <a:endParaRPr lang="ru-RU" b="1" dirty="0">
              <a:solidFill>
                <a:schemeClr val="accent1">
                  <a:lumMod val="75000"/>
                </a:schemeClr>
              </a:solidFill>
              <a:latin typeface="Bookman Old Style" pitchFamily="18" charset="0"/>
            </a:endParaRPr>
          </a:p>
        </p:txBody>
      </p:sp>
      <p:sp>
        <p:nvSpPr>
          <p:cNvPr id="3" name="Содержимое 2"/>
          <p:cNvSpPr>
            <a:spLocks noGrp="1"/>
          </p:cNvSpPr>
          <p:nvPr>
            <p:ph idx="1"/>
          </p:nvPr>
        </p:nvSpPr>
        <p:spPr/>
        <p:txBody>
          <a:bodyPr/>
          <a:lstStyle/>
          <a:p>
            <a:pPr algn="just"/>
            <a:r>
              <a:rPr lang="ru-RU" dirty="0" smtClean="0">
                <a:latin typeface="Bookman Old Style" pitchFamily="18" charset="0"/>
              </a:rPr>
              <a:t>Унитазы с двойным смывом позволяют в большинстве случаев пользоваться только половиной объема воды в бачке. Кнопка малого слива предполагает расход 2-4 литров, а кнопка большого слива – это уже    6-8 литров.</a:t>
            </a:r>
            <a:endParaRPr lang="ru-RU" dirty="0">
              <a:latin typeface="Bookman Old Style" pitchFamily="18" charset="0"/>
            </a:endParaRPr>
          </a:p>
        </p:txBody>
      </p:sp>
      <p:pic>
        <p:nvPicPr>
          <p:cNvPr id="20482" name="Picture 2" descr="\\Server\новые документы (добавить-удалить)!\Навичонок А.И\экономия воды\images.jpg"/>
          <p:cNvPicPr>
            <a:picLocks noChangeAspect="1" noChangeArrowheads="1"/>
          </p:cNvPicPr>
          <p:nvPr/>
        </p:nvPicPr>
        <p:blipFill>
          <a:blip r:embed="rId2"/>
          <a:srcRect/>
          <a:stretch>
            <a:fillRect/>
          </a:stretch>
        </p:blipFill>
        <p:spPr bwMode="auto">
          <a:xfrm>
            <a:off x="3071802" y="4429132"/>
            <a:ext cx="3143272" cy="192882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661</Words>
  <PresentationFormat>Экран (4:3)</PresentationFormat>
  <Paragraphs>42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Слайд 1</vt:lpstr>
      <vt:lpstr>Коммунальные платежи год от года огорчают нас быстрорастущими тарифами. И, пожалуй, самые ощутимые для бюджета расходы –  на электричество и воду.</vt:lpstr>
      <vt:lpstr>Учимся экономить воду</vt:lpstr>
      <vt:lpstr>Установка счетчиков  </vt:lpstr>
      <vt:lpstr>Кран, помогающий экономить воду </vt:lpstr>
      <vt:lpstr>Экономный душ с распылителем</vt:lpstr>
      <vt:lpstr>      Экономия воды на кухне </vt:lpstr>
      <vt:lpstr>Экономия воды в ванной комнате Ванная – это еще одно помещение в квартире с большим расходом воды.</vt:lpstr>
      <vt:lpstr>Экономия воды в туалете </vt:lpstr>
      <vt:lpstr>Проверьте состояние сантехники </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22</cp:revision>
  <dcterms:created xsi:type="dcterms:W3CDTF">2017-10-13T07:16:04Z</dcterms:created>
  <dcterms:modified xsi:type="dcterms:W3CDTF">2017-10-13T11:04:37Z</dcterms:modified>
</cp:coreProperties>
</file>