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4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23AF8-1482-467A-AF70-CEAA5FBA656E}" type="datetimeFigureOut">
              <a:rPr lang="ru-RU" smtClean="0"/>
              <a:pPr/>
              <a:t>28.10.2017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D5BD8-CC40-4E93-BC69-6DD02DA04A6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23AF8-1482-467A-AF70-CEAA5FBA656E}" type="datetimeFigureOut">
              <a:rPr lang="ru-RU" smtClean="0"/>
              <a:pPr/>
              <a:t>28.10.2017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D5BD8-CC40-4E93-BC69-6DD02DA04A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23AF8-1482-467A-AF70-CEAA5FBA656E}" type="datetimeFigureOut">
              <a:rPr lang="ru-RU" smtClean="0"/>
              <a:pPr/>
              <a:t>28.10.2017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D5BD8-CC40-4E93-BC69-6DD02DA04A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23AF8-1482-467A-AF70-CEAA5FBA656E}" type="datetimeFigureOut">
              <a:rPr lang="ru-RU" smtClean="0"/>
              <a:pPr/>
              <a:t>28.10.2017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D5BD8-CC40-4E93-BC69-6DD02DA04A6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23AF8-1482-467A-AF70-CEAA5FBA656E}" type="datetimeFigureOut">
              <a:rPr lang="ru-RU" smtClean="0"/>
              <a:pPr/>
              <a:t>28.10.2017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D5BD8-CC40-4E93-BC69-6DD02DA04A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23AF8-1482-467A-AF70-CEAA5FBA656E}" type="datetimeFigureOut">
              <a:rPr lang="ru-RU" smtClean="0"/>
              <a:pPr/>
              <a:t>28.10.2017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D5BD8-CC40-4E93-BC69-6DD02DA04A6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23AF8-1482-467A-AF70-CEAA5FBA656E}" type="datetimeFigureOut">
              <a:rPr lang="ru-RU" smtClean="0"/>
              <a:pPr/>
              <a:t>28.10.2017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D5BD8-CC40-4E93-BC69-6DD02DA04A6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23AF8-1482-467A-AF70-CEAA5FBA656E}" type="datetimeFigureOut">
              <a:rPr lang="ru-RU" smtClean="0"/>
              <a:pPr/>
              <a:t>28.10.2017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D5BD8-CC40-4E93-BC69-6DD02DA04A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23AF8-1482-467A-AF70-CEAA5FBA656E}" type="datetimeFigureOut">
              <a:rPr lang="ru-RU" smtClean="0"/>
              <a:pPr/>
              <a:t>28.10.2017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D5BD8-CC40-4E93-BC69-6DD02DA04A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23AF8-1482-467A-AF70-CEAA5FBA656E}" type="datetimeFigureOut">
              <a:rPr lang="ru-RU" smtClean="0"/>
              <a:pPr/>
              <a:t>28.10.2017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D5BD8-CC40-4E93-BC69-6DD02DA04A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23AF8-1482-467A-AF70-CEAA5FBA656E}" type="datetimeFigureOut">
              <a:rPr lang="ru-RU" smtClean="0"/>
              <a:pPr/>
              <a:t>28.10.2017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D5BD8-CC40-4E93-BC69-6DD02DA04A6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A5623AF8-1482-467A-AF70-CEAA5FBA656E}" type="datetimeFigureOut">
              <a:rPr lang="ru-RU" smtClean="0"/>
              <a:pPr/>
              <a:t>28.10.2017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F9D5BD8-CC40-4E93-BC69-6DD02DA04A6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214290"/>
            <a:ext cx="7175351" cy="1793167"/>
          </a:xfrm>
        </p:spPr>
        <p:txBody>
          <a:bodyPr/>
          <a:lstStyle/>
          <a:p>
            <a:pPr marL="182880" indent="0" algn="ctr">
              <a:buNone/>
            </a:pPr>
            <a:r>
              <a:rPr lang="ru-RU" sz="4400" dirty="0" smtClean="0"/>
              <a:t>Концепция и слоган рекламной кампании по рациональному использованию и сохранению водных ресурсов</a:t>
            </a:r>
            <a:endParaRPr lang="ru-RU" sz="4400" dirty="0"/>
          </a:p>
        </p:txBody>
      </p:sp>
      <p:pic>
        <p:nvPicPr>
          <p:cNvPr id="10242" name="Picture 2" descr="Картинки по запросу пресная вод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86446" y="3929066"/>
            <a:ext cx="3036075" cy="242886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29125885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57356" y="5000636"/>
            <a:ext cx="6512511" cy="1143000"/>
          </a:xfrm>
        </p:spPr>
        <p:txBody>
          <a:bodyPr/>
          <a:lstStyle/>
          <a:p>
            <a:pPr>
              <a:buNone/>
            </a:pPr>
            <a:r>
              <a:rPr lang="ru-RU" sz="4000" dirty="0" smtClean="0"/>
              <a:t>Описание проблемы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1285852" y="642918"/>
            <a:ext cx="6900890" cy="448343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/>
              <a:t>Мы не можем сказать, что в г. Минске стоит остро проблема о рациональном использовании водных ресурсов. Так как по последним данным специалистов-эксплуатационников  установлено, что расход </a:t>
            </a:r>
            <a:r>
              <a:rPr lang="ru-RU" dirty="0" smtClean="0"/>
              <a:t>воды в Минске уменьшился примерно на </a:t>
            </a:r>
            <a:r>
              <a:rPr lang="ru-RU" dirty="0" smtClean="0">
                <a:solidFill>
                  <a:srgbClr val="FF0000"/>
                </a:solidFill>
              </a:rPr>
              <a:t>30%</a:t>
            </a:r>
            <a:r>
              <a:rPr lang="ru-RU" dirty="0" smtClean="0"/>
              <a:t>. </a:t>
            </a:r>
            <a:r>
              <a:rPr lang="ru-RU" dirty="0" smtClean="0"/>
              <a:t>Это произошло за счёт установки счётчиков воды жителями города. Но в наших силах уменьшить расход водных ресурсов  примерно ещё на </a:t>
            </a:r>
            <a:r>
              <a:rPr lang="ru-RU" dirty="0" smtClean="0">
                <a:solidFill>
                  <a:srgbClr val="FF0000"/>
                </a:solidFill>
              </a:rPr>
              <a:t>20%</a:t>
            </a:r>
            <a:r>
              <a:rPr lang="ru-RU" dirty="0" smtClean="0"/>
              <a:t> путём бережного отношения к использованию воды не только в жилых домах, но и учреждениях образования, здравоохранения и др.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571604" y="1285860"/>
            <a:ext cx="6400800" cy="347472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2800" dirty="0" smtClean="0">
                <a:solidFill>
                  <a:schemeClr val="bg2">
                    <a:lumMod val="50000"/>
                  </a:schemeClr>
                </a:solidFill>
              </a:rPr>
              <a:t>Цель</a:t>
            </a:r>
            <a:r>
              <a:rPr lang="ru-RU" sz="2800" dirty="0" smtClean="0"/>
              <a:t>: призвать население Минска сохранить ресурсы пресных вод</a:t>
            </a:r>
          </a:p>
          <a:p>
            <a:pPr marL="45720" indent="0">
              <a:buNone/>
            </a:pPr>
            <a:r>
              <a:rPr lang="ru-RU" sz="2400" dirty="0" smtClean="0">
                <a:solidFill>
                  <a:schemeClr val="accent1"/>
                </a:solidFill>
              </a:rPr>
              <a:t>Задачи</a:t>
            </a:r>
            <a:r>
              <a:rPr lang="ru-RU" sz="2400" dirty="0" smtClean="0"/>
              <a:t>:</a:t>
            </a:r>
          </a:p>
          <a:p>
            <a:pPr marL="45720" indent="0">
              <a:buNone/>
            </a:pPr>
            <a:r>
              <a:rPr lang="ru-RU" sz="2400" dirty="0" smtClean="0"/>
              <a:t>1) информировать население г. Минска о проблеме сохранения пресных вод</a:t>
            </a:r>
          </a:p>
          <a:p>
            <a:pPr marL="45720" indent="0">
              <a:buNone/>
            </a:pPr>
            <a:r>
              <a:rPr lang="ru-RU" sz="2400" dirty="0" smtClean="0"/>
              <a:t>2) вызвать чувство ответственности и долга у населения</a:t>
            </a:r>
            <a:endParaRPr lang="ru-RU" sz="2400" dirty="0"/>
          </a:p>
        </p:txBody>
      </p:sp>
    </p:spTree>
    <p:extLst>
      <p:ext uri="{BB962C8B-B14F-4D97-AF65-F5344CB8AC3E}">
        <p14:creationId xmlns="" xmlns:p14="http://schemas.microsoft.com/office/powerpoint/2010/main" val="21216118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2976" y="1285860"/>
            <a:ext cx="3857652" cy="3286148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ru-RU" sz="2800" dirty="0" smtClean="0"/>
              <a:t>Слоган рекламной кампании</a:t>
            </a:r>
          </a:p>
          <a:p>
            <a:pPr marL="45720" indent="0" algn="ctr">
              <a:buNone/>
            </a:pPr>
            <a:r>
              <a:rPr lang="ru-RU" sz="2800" dirty="0" smtClean="0"/>
              <a:t> </a:t>
            </a:r>
            <a:r>
              <a:rPr lang="ru-RU" sz="3600" dirty="0" smtClean="0">
                <a:solidFill>
                  <a:srgbClr val="00B0F0"/>
                </a:solidFill>
              </a:rPr>
              <a:t>«Кожная </a:t>
            </a:r>
            <a:r>
              <a:rPr lang="ru-RU" sz="3600" dirty="0" err="1" smtClean="0">
                <a:solidFill>
                  <a:srgbClr val="00B0F0"/>
                </a:solidFill>
              </a:rPr>
              <a:t>кропля</a:t>
            </a:r>
            <a:r>
              <a:rPr lang="ru-RU" sz="3600" dirty="0" smtClean="0">
                <a:solidFill>
                  <a:srgbClr val="00B0F0"/>
                </a:solidFill>
              </a:rPr>
              <a:t> мае кошт»</a:t>
            </a:r>
            <a:endParaRPr lang="ru-RU" sz="3600" dirty="0">
              <a:solidFill>
                <a:srgbClr val="00B0F0"/>
              </a:solidFill>
            </a:endParaRPr>
          </a:p>
        </p:txBody>
      </p:sp>
      <p:pic>
        <p:nvPicPr>
          <p:cNvPr id="7169" name="Picture 1" descr="F:\cш № 165\FuEg26yLkI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14942" y="928670"/>
            <a:ext cx="3003947" cy="425053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26681085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28926" y="3786190"/>
            <a:ext cx="5662626" cy="1057096"/>
          </a:xfrm>
        </p:spPr>
        <p:txBody>
          <a:bodyPr/>
          <a:lstStyle/>
          <a:p>
            <a:pPr>
              <a:buNone/>
            </a:pPr>
            <a:r>
              <a:rPr lang="ru-RU" sz="2800" dirty="0" smtClean="0">
                <a:solidFill>
                  <a:schemeClr val="accent4">
                    <a:lumMod val="50000"/>
                  </a:schemeClr>
                </a:solidFill>
              </a:rPr>
              <a:t>Описание целевой аудитории</a:t>
            </a:r>
            <a:endParaRPr lang="ru-RU" sz="28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42844" y="428604"/>
            <a:ext cx="6400800" cy="347472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400" dirty="0" smtClean="0"/>
              <a:t>     Рекламная кампания по сохранению пресных вод направлена на население   г. Минска. Возраст целевой аудитории составляет от 5 лет до людей пожилого возраста. Предполагается, что реклама о сохранении пресных вод будет воздействовать на все возрастные группы населения города.</a:t>
            </a:r>
            <a:endParaRPr lang="ru-RU" sz="2400" dirty="0"/>
          </a:p>
        </p:txBody>
      </p:sp>
      <p:pic>
        <p:nvPicPr>
          <p:cNvPr id="6146" name="Picture 2" descr="Картинки по запросу экономим воду дети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60928" y="857232"/>
            <a:ext cx="2181116" cy="1757357"/>
          </a:xfrm>
          <a:prstGeom prst="rect">
            <a:avLst/>
          </a:prstGeom>
          <a:noFill/>
        </p:spPr>
      </p:pic>
      <p:pic>
        <p:nvPicPr>
          <p:cNvPr id="6148" name="Picture 4" descr="Картинки по запросу экономим воду взрослые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14810" y="4429132"/>
            <a:ext cx="3357586" cy="2001121"/>
          </a:xfrm>
          <a:prstGeom prst="rect">
            <a:avLst/>
          </a:prstGeom>
          <a:noFill/>
        </p:spPr>
      </p:pic>
      <p:pic>
        <p:nvPicPr>
          <p:cNvPr id="6150" name="Picture 6" descr="Картинки по запросу экономим воду взрослые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8596" y="3857628"/>
            <a:ext cx="2657475" cy="17240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37996502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buNone/>
            </a:pPr>
            <a:r>
              <a:rPr lang="be-BY" dirty="0" smtClean="0"/>
              <a:t>Каналы </a:t>
            </a:r>
            <a:r>
              <a:rPr lang="be-BY" dirty="0" smtClean="0"/>
              <a:t>продвижения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357290" y="1357298"/>
            <a:ext cx="6400800" cy="2268852"/>
          </a:xfrm>
        </p:spPr>
        <p:txBody>
          <a:bodyPr/>
          <a:lstStyle/>
          <a:p>
            <a:r>
              <a:rPr lang="ru-RU" sz="2800" dirty="0" smtClean="0"/>
              <a:t>Телевидение </a:t>
            </a:r>
          </a:p>
          <a:p>
            <a:r>
              <a:rPr lang="ru-RU" sz="2800" dirty="0" err="1" smtClean="0"/>
              <a:t>Интернетпространство</a:t>
            </a:r>
            <a:r>
              <a:rPr lang="ru-RU" sz="2800" dirty="0" smtClean="0"/>
              <a:t> </a:t>
            </a:r>
            <a:r>
              <a:rPr lang="ru-RU" sz="2800" dirty="0" smtClean="0"/>
              <a:t>(свой сайт, группа в социальной сети и др.)</a:t>
            </a:r>
          </a:p>
          <a:p>
            <a:r>
              <a:rPr lang="ru-RU" sz="2800" dirty="0" smtClean="0"/>
              <a:t>Учреждения образования</a:t>
            </a:r>
          </a:p>
          <a:p>
            <a:pPr>
              <a:buNone/>
            </a:pP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5269668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357694"/>
            <a:ext cx="8429651" cy="2200104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Методы воздействия на целевую аудиторию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/>
          </a:bodyPr>
          <a:lstStyle/>
          <a:p>
            <a:pPr algn="ctr">
              <a:buNone/>
            </a:pPr>
            <a:r>
              <a:rPr lang="ru-RU" sz="2400" dirty="0" smtClean="0">
                <a:solidFill>
                  <a:srgbClr val="0070C0"/>
                </a:solidFill>
              </a:rPr>
              <a:t>Социальная реклама                                                                                                 </a:t>
            </a:r>
          </a:p>
          <a:p>
            <a:pPr>
              <a:buNone/>
            </a:pPr>
            <a:r>
              <a:rPr lang="ru-RU" dirty="0" smtClean="0"/>
              <a:t>  внешняя реклама (плакат «Кожная </a:t>
            </a:r>
            <a:r>
              <a:rPr lang="ru-RU" dirty="0" err="1" smtClean="0"/>
              <a:t>кропля</a:t>
            </a:r>
            <a:r>
              <a:rPr lang="ru-RU" dirty="0" smtClean="0"/>
              <a:t> мае кошт», видеоролик «Чтоб не вытек океан» на телевидении и </a:t>
            </a:r>
            <a:r>
              <a:rPr lang="ru-RU" dirty="0" err="1" smtClean="0"/>
              <a:t>интернетпространствах</a:t>
            </a:r>
            <a:r>
              <a:rPr lang="ru-RU" dirty="0" smtClean="0"/>
              <a:t> )   </a:t>
            </a:r>
          </a:p>
          <a:p>
            <a:pPr algn="ctr">
              <a:buNone/>
            </a:pPr>
            <a:r>
              <a:rPr lang="ru-RU" dirty="0" smtClean="0"/>
              <a:t>         </a:t>
            </a:r>
            <a:r>
              <a:rPr lang="ru-RU" sz="2400" dirty="0" smtClean="0">
                <a:solidFill>
                  <a:schemeClr val="accent1"/>
                </a:solidFill>
              </a:rPr>
              <a:t>Воспитательные мероприятия  </a:t>
            </a:r>
          </a:p>
          <a:p>
            <a:pPr>
              <a:buNone/>
            </a:pPr>
            <a:r>
              <a:rPr lang="ru-RU" dirty="0" smtClean="0">
                <a:solidFill>
                  <a:schemeClr val="tx1"/>
                </a:solidFill>
              </a:rPr>
              <a:t>   включить  в воспитательные мероприятия в рамках экологического воспитания в план работы школы (работа с детьми и родителями)                                                                                       </a:t>
            </a:r>
          </a:p>
          <a:p>
            <a:pPr>
              <a:buNone/>
            </a:pPr>
            <a:r>
              <a:rPr lang="ru-RU" dirty="0" smtClean="0">
                <a:solidFill>
                  <a:schemeClr val="tx1"/>
                </a:solidFill>
              </a:rPr>
              <a:t>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95514682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127</TotalTime>
  <Words>254</Words>
  <Application>Microsoft Office PowerPoint</Application>
  <PresentationFormat>Экран (4:3)</PresentationFormat>
  <Paragraphs>21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Воздушный поток</vt:lpstr>
      <vt:lpstr>Концепция и слоган рекламной кампании по рациональному использованию и сохранению водных ресурсов</vt:lpstr>
      <vt:lpstr>Описание проблемы</vt:lpstr>
      <vt:lpstr>Слайд 3</vt:lpstr>
      <vt:lpstr>Слайд 4</vt:lpstr>
      <vt:lpstr>Описание целевой аудитории</vt:lpstr>
      <vt:lpstr>Каналы продвижения </vt:lpstr>
      <vt:lpstr>Методы воздействия на целевую аудиторию</vt:lpstr>
    </vt:vector>
  </TitlesOfParts>
  <Company>SPecialiST RePack, SanBuild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Концепция и слоган рекламной компании по рациональному использованию и сохранению водных ресурсов</dc:title>
  <dc:creator>Колян</dc:creator>
  <cp:lastModifiedBy>User</cp:lastModifiedBy>
  <cp:revision>9</cp:revision>
  <dcterms:created xsi:type="dcterms:W3CDTF">2017-10-25T07:20:41Z</dcterms:created>
  <dcterms:modified xsi:type="dcterms:W3CDTF">2017-10-28T07:28:41Z</dcterms:modified>
</cp:coreProperties>
</file>