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3200">
                <a:latin typeface="Akzidenz-Grotesk Pro Cnd" pitchFamily="50" charset="0"/>
              </a:defRPr>
            </a:pP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Akzidenz-Grotesk Pro Cnd" pitchFamily="50" charset="0"/>
              </a:rPr>
              <a:t>Расход пресной воды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 пресной воды</c:v>
                </c:pt>
              </c:strCache>
            </c:strRef>
          </c:tx>
          <c:explosion val="1"/>
          <c:dPt>
            <c:idx val="0"/>
            <c:bubble3D val="0"/>
            <c:explosion val="7"/>
          </c:dPt>
          <c:dPt>
            <c:idx val="1"/>
            <c:bubble3D val="0"/>
            <c:explosion val="4"/>
          </c:dPt>
          <c:dPt>
            <c:idx val="2"/>
            <c:bubble3D val="0"/>
            <c:explosion val="1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1407003583194803E-2"/>
                  <c:y val="0.113146784860161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171085611463732"/>
                  <c:y val="-6.90342398602884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02716261017727"/>
                  <c:y val="-5.152692585814052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Бытовые нужды</c:v>
                </c:pt>
                <c:pt idx="1">
                  <c:v>Промышленность</c:v>
                </c:pt>
                <c:pt idx="2">
                  <c:v>Сельское хозяйство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2000">
                <a:solidFill>
                  <a:schemeClr val="bg1">
                    <a:lumMod val="95000"/>
                  </a:schemeClr>
                </a:solidFill>
                <a:latin typeface="Akzidenz-Grotesk Pro Cnd" pitchFamily="50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chemeClr val="bg1">
                    <a:lumMod val="95000"/>
                  </a:schemeClr>
                </a:solidFill>
                <a:latin typeface="Akzidenz-Grotesk Pro Cnd" pitchFamily="50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solidFill>
                  <a:schemeClr val="bg1">
                    <a:lumMod val="95000"/>
                  </a:schemeClr>
                </a:solidFill>
                <a:latin typeface="Akzidenz-Grotesk Pro Cnd" pitchFamily="50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2000">
              <a:latin typeface="Akzidenz-Grotesk Pro Cnd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Arial Rounded MT Bold" pitchFamily="34" charset="0"/>
              </a:defRPr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Расход пресной воды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>
              <a:latin typeface="Arial Rounded MT Bold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8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7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6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0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2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0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5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990E-A09D-4B15-B4E6-4779FB2AF63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F611-2862-4D50-ABF2-2805BAF5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12921"/>
            <a:ext cx="9937104" cy="7200800"/>
          </a:xfrm>
          <a:prstGeom prst="rect">
            <a:avLst/>
          </a:prstGeom>
        </p:spPr>
      </p:pic>
      <p:pic>
        <p:nvPicPr>
          <p:cNvPr id="3074" name="Picture 2" descr="D:\вода\вапвапапcvxdfhfgh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90" y="836712"/>
            <a:ext cx="54673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8112" y="620688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kzidenz-Grotesk Pro Cnd" pitchFamily="50" charset="0"/>
              </a:rPr>
              <a:t>Рекламная кампания  </a:t>
            </a:r>
            <a:r>
              <a:rPr lang="ru-RU" sz="3200" dirty="0" smtClean="0">
                <a:solidFill>
                  <a:schemeClr val="bg1"/>
                </a:solidFill>
                <a:latin typeface="Akzidenz-Grotesk Pro Cnd" pitchFamily="50" charset="0"/>
              </a:rPr>
              <a:t>по рациональному использованию и сохранению водных ресурсов  на </a:t>
            </a:r>
            <a:r>
              <a:rPr lang="ru-RU" sz="3200" dirty="0" err="1" smtClean="0">
                <a:solidFill>
                  <a:schemeClr val="bg1"/>
                </a:solidFill>
                <a:latin typeface="Akzidenz-Grotesk Pro Cnd" pitchFamily="50" charset="0"/>
              </a:rPr>
              <a:t>агроучастках</a:t>
            </a:r>
            <a:endParaRPr lang="ru-RU" sz="3200" dirty="0">
              <a:solidFill>
                <a:schemeClr val="bg1"/>
              </a:solidFill>
              <a:latin typeface="Akzidenz-Grotesk Pro Cnd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052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kzidenz-Grotesk Pro Cnd" pitchFamily="50" charset="0"/>
              </a:rPr>
              <a:t>Мяделец</a:t>
            </a:r>
            <a:r>
              <a:rPr lang="ru-RU" dirty="0" smtClean="0">
                <a:solidFill>
                  <a:schemeClr val="bg1"/>
                </a:solidFill>
                <a:latin typeface="Akzidenz-Grotesk Pro Cnd" pitchFamily="50" charset="0"/>
              </a:rPr>
              <a:t> Настя, МГГКИ, 2017г.</a:t>
            </a:r>
            <a:endParaRPr lang="ru-RU" dirty="0">
              <a:solidFill>
                <a:schemeClr val="bg1"/>
              </a:solidFill>
              <a:latin typeface="Akzidenz-Grotesk Pro Cn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1290854" cy="720080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84645966"/>
              </p:ext>
            </p:extLst>
          </p:nvPr>
        </p:nvGraphicFramePr>
        <p:xfrm>
          <a:off x="683568" y="260648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509120"/>
            <a:ext cx="9433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Akzidenz-Grotesk Pro Cnd" pitchFamily="50" charset="0"/>
              </a:rPr>
              <a:t>По статистике, наибольший расход воды приходится на нужды сельского хозяйства. В это число входят и те, кто занимается частным садоводством, имеет участок или живет в частном секторе. 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Akzidenz-Grotesk Pro Cn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1400"/>
            <a:ext cx="11290854" cy="720080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0249330"/>
              </p:ext>
            </p:extLst>
          </p:nvPr>
        </p:nvGraphicFramePr>
        <p:xfrm>
          <a:off x="611560" y="116632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D:\вода\CJD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60893"/>
            <a:ext cx="11665296" cy="702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072" y="476672"/>
            <a:ext cx="313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kzidenz-Grotesk Pro Cnd" pitchFamily="50" charset="0"/>
              </a:rPr>
              <a:t>Наш слоган: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Akzidenz-Grotesk Pro Cnd" pitchFamily="50" charset="0"/>
              </a:rPr>
              <a:t>«Долой водное расточительство на участках!»</a:t>
            </a:r>
            <a:endParaRPr lang="ru-RU" sz="3600" dirty="0">
              <a:solidFill>
                <a:srgbClr val="FF0000"/>
              </a:solidFill>
              <a:latin typeface="Akzidenz-Grotesk Pro Cn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1400"/>
            <a:ext cx="11290854" cy="7200800"/>
          </a:xfrm>
        </p:spPr>
      </p:pic>
      <p:sp>
        <p:nvSpPr>
          <p:cNvPr id="3" name="TextBox 2"/>
          <p:cNvSpPr txBox="1"/>
          <p:nvPr/>
        </p:nvSpPr>
        <p:spPr>
          <a:xfrm>
            <a:off x="539552" y="485511"/>
            <a:ext cx="31318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kzidenz-Grotesk Pro Cnd" pitchFamily="50" charset="0"/>
              </a:rPr>
              <a:t>Цели и задачи: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Akzidenz-Grotesk Pro Cnd" pitchFamily="50" charset="0"/>
              </a:rPr>
              <a:t>Увеличение внимания на проблему сбережения водных ресурсов в сельской местности. Агитация населения посредством рекламных плакатов.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Akzidenz-Grotesk Pro Cnd" pitchFamily="50" charset="0"/>
            </a:endParaRPr>
          </a:p>
        </p:txBody>
      </p:sp>
      <p:pic>
        <p:nvPicPr>
          <p:cNvPr id="4099" name="Picture 3" descr="D:\вода\авпвапавр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85511"/>
            <a:ext cx="11089233" cy="73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81000"/>
            <a:ext cx="9721080" cy="769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flipH="1" flipV="1">
            <a:off x="732035" y="260647"/>
            <a:ext cx="8295427" cy="559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68" y="764704"/>
            <a:ext cx="6088112" cy="469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5489" y="742943"/>
            <a:ext cx="1939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kzidenz-Grotesk Pro Cnd" pitchFamily="50" charset="0"/>
              </a:rPr>
              <a:t>Целевая аудитория:</a:t>
            </a:r>
          </a:p>
          <a:p>
            <a:r>
              <a:rPr lang="ru-RU" sz="3200" dirty="0" smtClean="0">
                <a:latin typeface="Akzidenz-Grotesk Pro Cnd" pitchFamily="50" charset="0"/>
              </a:rPr>
              <a:t>Жители сельской местности, </a:t>
            </a:r>
          </a:p>
          <a:p>
            <a:r>
              <a:rPr lang="ru-RU" sz="3200" dirty="0">
                <a:latin typeface="Akzidenz-Grotesk Pro Cnd" pitchFamily="50" charset="0"/>
              </a:rPr>
              <a:t>в</a:t>
            </a:r>
            <a:r>
              <a:rPr lang="ru-RU" sz="3200" dirty="0" smtClean="0">
                <a:latin typeface="Akzidenz-Grotesk Pro Cnd" pitchFamily="50" charset="0"/>
              </a:rPr>
              <a:t>ладельцы </a:t>
            </a:r>
            <a:r>
              <a:rPr lang="ru-RU" sz="3200" dirty="0" err="1" smtClean="0">
                <a:latin typeface="Akzidenz-Grotesk Pro Cnd" pitchFamily="50" charset="0"/>
              </a:rPr>
              <a:t>агроучастков</a:t>
            </a:r>
            <a:endParaRPr lang="ru-RU" sz="3200" dirty="0">
              <a:latin typeface="Akzidenz-Grotesk Pro Cnd" pitchFamily="50" charset="0"/>
            </a:endParaRPr>
          </a:p>
        </p:txBody>
      </p:sp>
      <p:pic>
        <p:nvPicPr>
          <p:cNvPr id="2051" name="Picture 3" descr="D:\вода\соавеортпатр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00" y="0"/>
            <a:ext cx="4689087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15416"/>
            <a:ext cx="9721080" cy="748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D:\вода\апапа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1277"/>
            <a:ext cx="2657564" cy="23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799" y="488861"/>
            <a:ext cx="30160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kzidenz-Grotesk Pro Cnd" pitchFamily="50" charset="0"/>
              </a:rPr>
              <a:t>Каналы продвижения: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kzidenz-Grotesk Pro Cnd" pitchFamily="50" charset="0"/>
              </a:rPr>
              <a:t>Наружная реклама,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kzidenz-Grotesk Pro Cnd" pitchFamily="50" charset="0"/>
              </a:rPr>
              <a:t>Телевидение,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kzidenz-Grotesk Pro Cnd" pitchFamily="50" charset="0"/>
              </a:rPr>
              <a:t>Радио,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kzidenz-Grotesk Pro Cnd" pitchFamily="50" charset="0"/>
              </a:rPr>
              <a:t>Интернет,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kzidenz-Grotesk Pro Cnd" pitchFamily="50" charset="0"/>
              </a:rPr>
              <a:t>Печатные источники СМИ</a:t>
            </a:r>
          </a:p>
          <a:p>
            <a:endParaRPr lang="ru-RU" sz="3200" dirty="0" smtClean="0">
              <a:latin typeface="Akzidenz-Grotesk Pro Cnd" pitchFamily="50" charset="0"/>
            </a:endParaRPr>
          </a:p>
          <a:p>
            <a:endParaRPr lang="ru-RU" sz="3200" dirty="0">
              <a:latin typeface="Akzidenz-Grotesk Pro Cnd" pitchFamily="50" charset="0"/>
            </a:endParaRPr>
          </a:p>
        </p:txBody>
      </p:sp>
      <p:pic>
        <p:nvPicPr>
          <p:cNvPr id="5123" name="Picture 3" descr="D:\вода\вапвапа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-704012"/>
            <a:ext cx="4680520" cy="65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вода\Без имени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111909"/>
            <a:ext cx="2502753" cy="15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вода\iапап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8801" y="511041"/>
            <a:ext cx="9573573" cy="69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15416"/>
            <a:ext cx="9721080" cy="748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63888" y="309899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kzidenz-Grotesk Pro Cnd" pitchFamily="50" charset="0"/>
              </a:rPr>
              <a:t>Методы продвижения: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kzidenz-Grotesk Pro Cnd" pitchFamily="50" charset="0"/>
              </a:rPr>
              <a:t>Визуальные (плакаты, листовки, буклеты),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kzidenz-Grotesk Pro Cnd" pitchFamily="50" charset="0"/>
              </a:rPr>
              <a:t>Аудиальные (реклама по радио)</a:t>
            </a:r>
          </a:p>
          <a:p>
            <a:endParaRPr lang="ru-RU" sz="3200" dirty="0" smtClean="0">
              <a:latin typeface="Akzidenz-Grotesk Pro Cnd" pitchFamily="50" charset="0"/>
            </a:endParaRPr>
          </a:p>
          <a:p>
            <a:endParaRPr lang="ru-RU" sz="3200" dirty="0">
              <a:latin typeface="Akzidenz-Grotesk Pro Cnd" pitchFamily="50" charset="0"/>
            </a:endParaRPr>
          </a:p>
        </p:txBody>
      </p:sp>
      <p:pic>
        <p:nvPicPr>
          <p:cNvPr id="6147" name="Picture 3" descr="D:\вода\fghfghgfhfghhg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9522"/>
            <a:ext cx="5020951" cy="846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15416"/>
            <a:ext cx="9721080" cy="748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03648" y="1819850"/>
            <a:ext cx="69127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kzidenz-Grotesk Pro Cnd" pitchFamily="50" charset="0"/>
              </a:rPr>
              <a:t>Спасибо за внимание!</a:t>
            </a:r>
          </a:p>
          <a:p>
            <a:endParaRPr lang="ru-RU" sz="3200" dirty="0" smtClean="0">
              <a:solidFill>
                <a:schemeClr val="bg1"/>
              </a:solidFill>
              <a:latin typeface="Akzidenz-Grotesk Pro Cnd" pitchFamily="50" charset="0"/>
            </a:endParaRPr>
          </a:p>
          <a:p>
            <a:endParaRPr lang="ru-RU" sz="3200" dirty="0">
              <a:solidFill>
                <a:schemeClr val="bg1"/>
              </a:solidFill>
              <a:latin typeface="Akzidenz-Grotesk Pro Cnd" pitchFamily="50" charset="0"/>
            </a:endParaRPr>
          </a:p>
        </p:txBody>
      </p:sp>
      <p:pic>
        <p:nvPicPr>
          <p:cNvPr id="7170" name="Picture 2" descr="D:\вода\lake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884444"/>
            <a:ext cx="10918375" cy="40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138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user201</dc:creator>
  <cp:lastModifiedBy>user201</cp:lastModifiedBy>
  <cp:revision>15</cp:revision>
  <dcterms:created xsi:type="dcterms:W3CDTF">2017-10-19T11:41:41Z</dcterms:created>
  <dcterms:modified xsi:type="dcterms:W3CDTF">2017-10-19T14:38:09Z</dcterms:modified>
</cp:coreProperties>
</file>