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9" r:id="rId4"/>
    <p:sldId id="266" r:id="rId5"/>
    <p:sldId id="257" r:id="rId6"/>
    <p:sldId id="258" r:id="rId7"/>
    <p:sldId id="263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4" d="100"/>
          <a:sy n="84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2751B9-9F86-44D3-945E-CF7941A6104F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C69C07-0AC4-40AF-855F-1237AB8974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y/url?sa=t&amp;rct=j&amp;q=&amp;esrc=s&amp;source=web&amp;cd=11&amp;cad=rja&amp;uact=8&amp;ved=0ahUKEwjB6vefxoPXAhWKIsAKHQbdA_sQFghKMAo&amp;url=https://be-tarask.wikipedia.org/wiki/Facebook&amp;usg=AOvVaw1LoLjrQKhGPQx0P-PuLufz" TargetMode="External"/><Relationship Id="rId2" Type="http://schemas.openxmlformats.org/officeDocument/2006/relationships/hyperlink" Target="https://www.google.by/url?sa=t&amp;rct=j&amp;q=&amp;esrc=s&amp;source=web&amp;cd=1&amp;cad=rja&amp;uact=8&amp;ved=0ahUKEwig-oOHxoPXAhUMLcAKHZ_nBpQQFggiMAA&amp;url=https://www.youtube.com/?hl=ru&amp;gl=BY&amp;usg=AOvVaw1ih2UNuOkKR0lF5KsUDYE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by/url?sa=t&amp;rct=j&amp;q=&amp;esrc=s&amp;source=web&amp;cd=1&amp;ved=0ahUKEwiC2dTfxoPXAhUlLcAKHaQ6DVkQFggiMAA&amp;url=https://vk.com/&amp;usg=AOvVaw07jnoPBQpfJQoyqMgixit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y/url?sa=t&amp;rct=j&amp;q=&amp;esrc=s&amp;source=web&amp;cd=1&amp;cad=rja&amp;uact=8&amp;ved=0ahUKEwig-oOHxoPXAhUMLcAKHZ_nBpQQFggiMAA&amp;url=https://www.youtube.com/?hl=ru&amp;gl=BY&amp;usg=AOvVaw1ih2UNuOkKR0lF5KsUDYE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8" y="1297764"/>
            <a:ext cx="5666234" cy="4291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94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Рекламная кампания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6843" y="2981837"/>
            <a:ext cx="4120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39216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Меняю привычку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спасаю мир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39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6211669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Кривицкая </a:t>
            </a:r>
            <a:r>
              <a:rPr lang="ru-RU" dirty="0" smtClean="0"/>
              <a:t>Юлия 11</a:t>
            </a:r>
            <a:r>
              <a:rPr lang="ru-RU" dirty="0"/>
              <a:t> </a:t>
            </a:r>
            <a:r>
              <a:rPr lang="en-US" dirty="0" smtClean="0"/>
              <a:t>“</a:t>
            </a:r>
            <a:r>
              <a:rPr lang="ru-RU" dirty="0" smtClean="0"/>
              <a:t>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Гимназия №20 г. Минска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551837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Используя воду мудро, мы помогаем природе, а значит и себе. Если мы экономим воду, - значит мы меньше ее потребляем и больше воды остается в скважинах, реках или других местах, откуда ее добывают для наших нужд.</a:t>
            </a:r>
          </a:p>
          <a:p>
            <a:pPr algn="ctr"/>
            <a:r>
              <a:rPr lang="ru-RU" sz="2800" dirty="0" smtClean="0"/>
              <a:t>Вместе мы сможем изменить этот мир!</a:t>
            </a:r>
            <a:br>
              <a:rPr lang="ru-RU" sz="2800" dirty="0" smtClean="0"/>
            </a:br>
            <a:r>
              <a:rPr lang="ru-RU" sz="2800" dirty="0" smtClean="0"/>
              <a:t>Начни сегодня!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024032" cy="16799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48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59864"/>
            <a:ext cx="7408333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Потребление питьевой воды на одного жителя в целом по Беларуси составляет 218 л/</a:t>
            </a:r>
            <a:r>
              <a:rPr lang="ru-RU" dirty="0" err="1"/>
              <a:t>сут</a:t>
            </a:r>
            <a:r>
              <a:rPr lang="ru-RU" dirty="0"/>
              <a:t>., что существенно выше, чем в большинстве стран Европы (100-150 л/</a:t>
            </a:r>
            <a:r>
              <a:rPr lang="ru-RU" dirty="0" err="1"/>
              <a:t>сут</a:t>
            </a:r>
            <a:r>
              <a:rPr lang="ru-RU" dirty="0"/>
              <a:t>.). </a:t>
            </a:r>
            <a:endParaRPr lang="ru-RU" dirty="0" smtClean="0"/>
          </a:p>
          <a:p>
            <a:r>
              <a:rPr lang="ru-RU" dirty="0"/>
              <a:t>Наибольшее удельное водопотребление на хозяйственно-питьевые нужды отмечается в </a:t>
            </a:r>
            <a:r>
              <a:rPr lang="ru-RU" dirty="0" smtClean="0"/>
              <a:t>Минске и Минской обл., </a:t>
            </a:r>
            <a:r>
              <a:rPr lang="ru-RU" dirty="0"/>
              <a:t>т. к. это наиболее развитые в хозяйственном отношении и густонаселенные центральные регионы страны, и они располагают гораздо меньшими ресурсами поверхностных вод по сравнению с периферийными регионами.</a:t>
            </a:r>
          </a:p>
          <a:p>
            <a:r>
              <a:rPr lang="ru-RU" dirty="0" smtClean="0"/>
              <a:t>Каждый </a:t>
            </a:r>
            <a:r>
              <a:rPr lang="ru-RU" dirty="0"/>
              <a:t>человек может внести свой посильный вклад в экономию </a:t>
            </a:r>
            <a:r>
              <a:rPr lang="ru-RU" dirty="0" smtClean="0"/>
              <a:t>воды в Республике Беларусь. </a:t>
            </a:r>
            <a:r>
              <a:rPr lang="ru-RU" dirty="0"/>
              <a:t>Для этого не нужно прилагать много усилий. </a:t>
            </a:r>
            <a:r>
              <a:rPr lang="ru-RU" dirty="0" smtClean="0"/>
              <a:t>Достаточно просто поменять привычку.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ситуации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48" y="534342"/>
            <a:ext cx="1724702" cy="969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35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893558"/>
            <a:ext cx="7408333" cy="41997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Если вы выключите воду, когда будете чистить зубы, вы сэкономите не менее 4 литров воды в минуту. Учитывая то, что на процесс чистки зубов уходит 2-3 минуты, то это 8-12 литров только за один раз! Простая математика поможет подсчитать, что если вы прислушиваетесь к советам стоматолога и чистите зубы два раза в сутки, то просто выключая воду в процессе чистки вы экономите как минимум 16 литров воды в сутки. В месяц это получается 480 литров воды</a:t>
            </a:r>
            <a:r>
              <a:rPr lang="ru-RU" dirty="0" smtClean="0"/>
              <a:t>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нашей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гимназии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учатся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1427 учеников. Вместе за месяц мы сможем сэкономить почти 700 000литров воды.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если посчитать учеников всех школ и гимназий города Минска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Минской области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Всех областей Республики Беларусь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решения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62" y="548680"/>
            <a:ext cx="1788671" cy="117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Слоган рекламной кампании</a:t>
            </a:r>
            <a:br>
              <a:rPr lang="ru-RU" dirty="0" smtClean="0"/>
            </a:br>
            <a:r>
              <a:rPr lang="ru-RU" sz="3600" dirty="0" smtClean="0"/>
              <a:t>(возможные элементы визуализации)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956871" cy="192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5475237"/>
            <a:ext cx="2560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4" descr="Image result for картонный стаканч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04" y="3815114"/>
            <a:ext cx="2190253" cy="21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89674" y="444857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спасаюмир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70" name="Picture 6" descr="Image result for зубная щет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504359" cy="25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9533501">
            <a:off x="7172487" y="4536356"/>
            <a:ext cx="1085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9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</a:t>
            </a:r>
            <a:endParaRPr lang="ru-RU" sz="9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5" y="256490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меняю_привычку#спасаю_мир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3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564" y="2377472"/>
            <a:ext cx="7848872" cy="38923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Привлечь внимание </a:t>
            </a:r>
            <a:r>
              <a:rPr lang="ru-RU" dirty="0" smtClean="0"/>
              <a:t>ЦА (целевой аудитории) </a:t>
            </a:r>
            <a:r>
              <a:rPr lang="ru-RU" dirty="0" smtClean="0"/>
              <a:t>к проблемам нехватки питьевой воды, необходимости сохранения и рационального использования водных ресурсов в Республике Беларусь</a:t>
            </a:r>
          </a:p>
          <a:p>
            <a:r>
              <a:rPr lang="ru-RU" dirty="0" smtClean="0"/>
              <a:t> Популяризировать (сделать модным) бережное отношение к питьевой воде среди заданной ЦА.</a:t>
            </a:r>
          </a:p>
          <a:p>
            <a:r>
              <a:rPr lang="ru-RU" dirty="0" smtClean="0"/>
              <a:t>Предложить для ЦА эффективный и доступный способ экономии водных ресурсов в быту.</a:t>
            </a:r>
          </a:p>
          <a:p>
            <a:r>
              <a:rPr lang="ru-RU" dirty="0" smtClean="0"/>
              <a:t>Создание волонтёрского движения в поддержку акций по экономному использованию водных ресурсов.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рекламной кампании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053535" cy="1411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45618"/>
            <a:ext cx="7592599" cy="3450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Каждый из нас уже сегодня сможет внести свой вклад в сохранение питьевых ресурсов нашей республики просто изменив ежедневную старую привычку на новую: чистить зубу  с закрытым краном.</a:t>
            </a:r>
          </a:p>
          <a:p>
            <a:r>
              <a:rPr lang="ru-RU" dirty="0" smtClean="0"/>
              <a:t>Никаких дополнительных затрат и усилий: просто наливайте воду в стакан и чистите зубу с закрытым краном.</a:t>
            </a:r>
          </a:p>
          <a:p>
            <a:r>
              <a:rPr lang="ru-RU" dirty="0" smtClean="0"/>
              <a:t>Будь с успешными и популярными, с теми, кто заботится о своей планете.</a:t>
            </a:r>
          </a:p>
          <a:p>
            <a:r>
              <a:rPr lang="ru-RU" dirty="0" smtClean="0"/>
              <a:t>Меняй привычки, становись лучше, становись популярнее.</a:t>
            </a:r>
          </a:p>
          <a:p>
            <a:r>
              <a:rPr lang="ru-RU" dirty="0" smtClean="0"/>
              <a:t>Меняй привычку и научи остальных.</a:t>
            </a:r>
          </a:p>
          <a:p>
            <a:r>
              <a:rPr lang="ru-RU" dirty="0" smtClean="0"/>
              <a:t>Вместе мы можем спасти не только Беларусь, но и всю планету.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b="1" dirty="0" err="1" smtClean="0"/>
              <a:t>месседжи</a:t>
            </a:r>
            <a:r>
              <a:rPr lang="ru-RU" dirty="0" smtClean="0"/>
              <a:t> рекламной кампании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0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Поколение Z – это дети, родившиеся после 2000 года. Это первое поколение, которое родилось в цифровом мире и уже не может представить себе жизнь без мобильного интернета и других гаджетов. </a:t>
            </a:r>
            <a:endParaRPr lang="ru-RU" dirty="0" smtClean="0"/>
          </a:p>
          <a:p>
            <a:pPr fontAlgn="base"/>
            <a:r>
              <a:rPr lang="ru-RU" dirty="0" smtClean="0"/>
              <a:t>Географическое положение: Минск, Минская область, далее – вся территория Республики Беларусь, </a:t>
            </a:r>
            <a:r>
              <a:rPr lang="ru-RU" dirty="0"/>
              <a:t>а </a:t>
            </a:r>
            <a:r>
              <a:rPr lang="ru-RU" dirty="0" smtClean="0"/>
              <a:t>потом возможны </a:t>
            </a:r>
            <a:r>
              <a:rPr lang="ru-RU" dirty="0"/>
              <a:t>страны </a:t>
            </a:r>
            <a:r>
              <a:rPr lang="ru-RU" dirty="0" smtClean="0"/>
              <a:t>ближнего </a:t>
            </a:r>
            <a:r>
              <a:rPr lang="ru-RU" dirty="0"/>
              <a:t>и дальнего зарубежья.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1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24056"/>
            <a:ext cx="7408333" cy="3450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Создание страниц в социальных сетях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YouTube</a:t>
            </a:r>
            <a:r>
              <a:rPr lang="ru-RU" dirty="0"/>
              <a:t>, </a:t>
            </a:r>
            <a:r>
              <a:rPr lang="en-US" u="sng" dirty="0">
                <a:hlinkClick r:id="rId3"/>
              </a:rPr>
              <a:t>Facebook</a:t>
            </a:r>
            <a:r>
              <a:rPr lang="ru-RU" dirty="0"/>
              <a:t>,</a:t>
            </a:r>
            <a:r>
              <a:rPr lang="ru-RU" u="sng" dirty="0"/>
              <a:t> </a:t>
            </a:r>
            <a:r>
              <a:rPr lang="ru-RU" u="sng" dirty="0" err="1" smtClean="0">
                <a:hlinkClick r:id="rId4"/>
              </a:rPr>
              <a:t>Вконтакте</a:t>
            </a:r>
            <a:r>
              <a:rPr lang="ru-RU" dirty="0" smtClean="0"/>
              <a:t>, </a:t>
            </a:r>
            <a:r>
              <a:rPr lang="en-US" dirty="0" smtClean="0"/>
              <a:t>Instagram</a:t>
            </a:r>
            <a:r>
              <a:rPr lang="ru-RU" dirty="0" smtClean="0"/>
              <a:t>.</a:t>
            </a:r>
          </a:p>
          <a:p>
            <a:r>
              <a:rPr lang="ru-RU" dirty="0"/>
              <a:t>Создание</a:t>
            </a:r>
            <a:r>
              <a:rPr lang="ru-RU" dirty="0" smtClean="0"/>
              <a:t> открытых групп для волонтеров.</a:t>
            </a:r>
          </a:p>
          <a:p>
            <a:r>
              <a:rPr lang="ru-RU" dirty="0" smtClean="0"/>
              <a:t>Печать на картонных стаканчиках рекламных </a:t>
            </a:r>
            <a:r>
              <a:rPr lang="ru-RU" dirty="0" err="1" smtClean="0"/>
              <a:t>хэштегов</a:t>
            </a:r>
            <a:r>
              <a:rPr lang="ru-RU" dirty="0" smtClean="0"/>
              <a:t> акции</a:t>
            </a:r>
          </a:p>
          <a:p>
            <a:r>
              <a:rPr lang="ru-RU" dirty="0"/>
              <a:t>Нанесение </a:t>
            </a:r>
            <a:r>
              <a:rPr lang="ru-RU" dirty="0" err="1"/>
              <a:t>хэштегов</a:t>
            </a:r>
            <a:r>
              <a:rPr lang="ru-RU" dirty="0"/>
              <a:t> на зубных щетках и зубных пастах отечественных производителей (</a:t>
            </a:r>
            <a:r>
              <a:rPr lang="ru-RU" dirty="0" err="1"/>
              <a:t>Белита</a:t>
            </a:r>
            <a:r>
              <a:rPr lang="en-US" dirty="0"/>
              <a:t>, </a:t>
            </a:r>
            <a:r>
              <a:rPr lang="ru-RU" dirty="0" err="1"/>
              <a:t>Модум</a:t>
            </a:r>
            <a:r>
              <a:rPr lang="ru-RU" dirty="0"/>
              <a:t>, В</a:t>
            </a:r>
            <a:r>
              <a:rPr lang="en-US" dirty="0" err="1"/>
              <a:t>i</a:t>
            </a:r>
            <a:r>
              <a:rPr lang="ru-RU" dirty="0" err="1"/>
              <a:t>тэкс</a:t>
            </a:r>
            <a:r>
              <a:rPr lang="ru-RU" dirty="0"/>
              <a:t> и т.д.)</a:t>
            </a:r>
          </a:p>
          <a:p>
            <a:r>
              <a:rPr lang="ru-RU" dirty="0"/>
              <a:t>Распространение видео контента через социальные сети путем вирусного охвата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Распространение акции среди известных </a:t>
            </a:r>
            <a:r>
              <a:rPr lang="ru-RU" dirty="0" err="1" smtClean="0"/>
              <a:t>блогеров</a:t>
            </a:r>
            <a:r>
              <a:rPr lang="ru-RU" dirty="0" smtClean="0"/>
              <a:t> на канал </a:t>
            </a:r>
            <a:r>
              <a:rPr lang="en-US" u="sng" dirty="0" smtClean="0">
                <a:hlinkClick r:id="rId2"/>
              </a:rPr>
              <a:t>YouTube</a:t>
            </a:r>
            <a:r>
              <a:rPr lang="ru-RU" dirty="0" smtClean="0"/>
              <a:t>, </a:t>
            </a:r>
            <a:r>
              <a:rPr lang="en-US" u="sng" dirty="0" smtClean="0">
                <a:hlinkClick r:id="rId3"/>
              </a:rPr>
              <a:t>Facebook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4"/>
              </a:rPr>
              <a:t>Вконтакте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продвижения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9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воздействия на ЦА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8638" y="633478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меняюпривычку#спасаюмир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7833" y="2354568"/>
            <a:ext cx="7408333" cy="345069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Воздействие на ЦА путем личного примера и распространение информации в социальных сетях среди друзей.</a:t>
            </a:r>
          </a:p>
          <a:p>
            <a:r>
              <a:rPr lang="ru-RU" sz="2900" dirty="0"/>
              <a:t>Создание вирусного ролика (</a:t>
            </a:r>
            <a:r>
              <a:rPr lang="ru-RU" sz="2900" dirty="0" err="1"/>
              <a:t>челенджа</a:t>
            </a:r>
            <a:r>
              <a:rPr lang="ru-RU" sz="2900" dirty="0"/>
              <a:t>) на канале </a:t>
            </a:r>
            <a:r>
              <a:rPr lang="en-US" sz="2900" u="sng" dirty="0">
                <a:hlinkClick r:id="rId3"/>
              </a:rPr>
              <a:t>YouTube</a:t>
            </a:r>
            <a:r>
              <a:rPr lang="ru-RU" sz="2900" dirty="0"/>
              <a:t> и распространение его в социальных </a:t>
            </a:r>
            <a:r>
              <a:rPr lang="ru-RU" sz="2900" dirty="0" smtClean="0"/>
              <a:t>сетях</a:t>
            </a:r>
            <a:br>
              <a:rPr lang="ru-RU" sz="2900" dirty="0" smtClean="0"/>
            </a:br>
            <a:r>
              <a:rPr lang="ru-RU" sz="2900" dirty="0" smtClean="0"/>
              <a:t>(я изменил свою привычку, я спасаю мир. Я бросаю вызов тебе, ты готов изменить привычку и </a:t>
            </a:r>
            <a:r>
              <a:rPr lang="ru-RU" sz="2900" dirty="0"/>
              <a:t>спасти нашу планету</a:t>
            </a:r>
            <a:r>
              <a:rPr lang="ru-RU" sz="2900" dirty="0" smtClean="0"/>
              <a:t>?)</a:t>
            </a:r>
            <a:endParaRPr lang="ru-RU" sz="2900" dirty="0"/>
          </a:p>
          <a:p>
            <a:r>
              <a:rPr lang="ru-RU" sz="2900" dirty="0" smtClean="0"/>
              <a:t>Проведение фото конкурсов с </a:t>
            </a:r>
            <a:r>
              <a:rPr lang="ru-RU" sz="2900" dirty="0" err="1" smtClean="0"/>
              <a:t>хэштегами</a:t>
            </a:r>
            <a:r>
              <a:rPr lang="ru-RU" sz="2900" dirty="0" smtClean="0"/>
              <a:t> акции.</a:t>
            </a:r>
          </a:p>
          <a:p>
            <a:r>
              <a:rPr lang="ru-RU" sz="2900" dirty="0" smtClean="0"/>
              <a:t>Привлечение известных </a:t>
            </a:r>
            <a:r>
              <a:rPr lang="ru-RU" sz="2900" dirty="0" err="1" smtClean="0"/>
              <a:t>блогеров</a:t>
            </a:r>
            <a:r>
              <a:rPr lang="ru-RU" sz="2900" dirty="0" smtClean="0"/>
              <a:t> (лидеров мнений) с большим количеством подписчиков к участию в акции.</a:t>
            </a:r>
          </a:p>
          <a:p>
            <a:r>
              <a:rPr lang="ru-RU" sz="2900" dirty="0"/>
              <a:t>Конкурс на самый креативный стакан для чистки зубов в </a:t>
            </a:r>
            <a:r>
              <a:rPr lang="en-US" sz="2900" dirty="0" smtClean="0"/>
              <a:t>Instagram</a:t>
            </a:r>
            <a:r>
              <a:rPr lang="ru-RU" sz="2900" dirty="0" smtClean="0"/>
              <a:t>.</a:t>
            </a:r>
            <a:endParaRPr lang="ru-RU" sz="2900" dirty="0"/>
          </a:p>
          <a:p>
            <a:r>
              <a:rPr lang="ru-RU" sz="2900" dirty="0" smtClean="0"/>
              <a:t>Привлечение </a:t>
            </a:r>
            <a:r>
              <a:rPr lang="ru-RU" sz="2900" dirty="0"/>
              <a:t>отечественных производителей бумажных стаканчиков</a:t>
            </a:r>
            <a:r>
              <a:rPr lang="ru-RU" sz="2900" dirty="0" smtClean="0"/>
              <a:t>, зубных щёток, брелоков, силиконовых браслетов к спонсорству акции в рамках </a:t>
            </a:r>
            <a:r>
              <a:rPr lang="ru-RU" sz="2900" dirty="0"/>
              <a:t>корпоративной социальной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996809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939</TotalTime>
  <Words>653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Candara</vt:lpstr>
      <vt:lpstr>Symbol</vt:lpstr>
      <vt:lpstr>Waveform</vt:lpstr>
      <vt:lpstr>Рекламная кампания</vt:lpstr>
      <vt:lpstr>Описание ситуации</vt:lpstr>
      <vt:lpstr>Концепция решения</vt:lpstr>
      <vt:lpstr>Слоган рекламной кампании (возможные элементы визуализации)</vt:lpstr>
      <vt:lpstr>Цели и задачи рекламной кампании</vt:lpstr>
      <vt:lpstr>Основные месседжи рекламной кампании</vt:lpstr>
      <vt:lpstr>Целевая аудитория</vt:lpstr>
      <vt:lpstr>Каналы продвижения</vt:lpstr>
      <vt:lpstr>Методы воздействия на ЦА</vt:lpstr>
      <vt:lpstr>Спасибо за внимание</vt:lpstr>
    </vt:vector>
  </TitlesOfParts>
  <Company>OM-3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</dc:creator>
  <cp:lastModifiedBy>Пользователь Windows</cp:lastModifiedBy>
  <cp:revision>32</cp:revision>
  <dcterms:created xsi:type="dcterms:W3CDTF">2017-10-21T17:35:10Z</dcterms:created>
  <dcterms:modified xsi:type="dcterms:W3CDTF">2017-10-23T15:32:40Z</dcterms:modified>
</cp:coreProperties>
</file>